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  <p:sldMasterId id="2147483653" r:id="rId5"/>
    <p:sldMasterId id="2147483657" r:id="rId6"/>
    <p:sldMasterId id="214748366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4" roundtripDataSignature="AMtx7mi1zCv9eITiPJr3yjLEfh+3qUnd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2C5627-1D67-44F7-B9FC-88F40A932DA7}">
  <a:tblStyle styleId="{6E2C5627-1D67-44F7-B9FC-88F40A932D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9AF3506-B145-4820-BDE6-180610EE96E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customschemas.google.com/relationships/presentationmetadata" Target="metadata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aea699a6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04aea699a6_0_1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65efc3b1f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065efc3b1f_7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65efc3b1f_7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065efc3b1f_7_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aea699a6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04aea699a6_0_1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4aea699a6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04aea699a6_0_1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aea699a6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04aea699a6_0_16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3cff00a8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Alberto - </a:t>
            </a:r>
            <a:r>
              <a:rPr lang="es-ES"/>
              <a:t>The dashboard is basically the central control unit of the IoT system and its main feature is a command line interface that allow us to interact with the factories. This interface allow ask retest data or send commands to the different parts of the distributed factory. </a:t>
            </a:r>
            <a:endParaRPr/>
          </a:p>
        </p:txBody>
      </p:sp>
      <p:sp>
        <p:nvSpPr>
          <p:cNvPr id="297" name="Google Shape;297;g103cff00a8f_1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3cff00a8f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Alberto - </a:t>
            </a:r>
            <a:r>
              <a:rPr lang="es-ES"/>
              <a:t>Apart</a:t>
            </a:r>
            <a:r>
              <a:rPr lang="es-ES"/>
              <a:t> from that, the dashboard also accepts TCP connections giving an ID to each new factory and closes the conexions when the user introduces the command exit. </a:t>
            </a:r>
            <a:endParaRPr/>
          </a:p>
        </p:txBody>
      </p:sp>
      <p:sp>
        <p:nvSpPr>
          <p:cNvPr id="308" name="Google Shape;308;g103cff00a8f_1_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3cff00a8f_1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Nicola</a:t>
            </a:r>
            <a:endParaRPr/>
          </a:p>
        </p:txBody>
      </p:sp>
      <p:sp>
        <p:nvSpPr>
          <p:cNvPr id="320" name="Google Shape;320;g103cff00a8f_1_15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3cff00a8f_1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/>
              <a:t>Nicola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03cff00a8f_1_16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aea699a6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04aea699a6_0_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3cff00a8f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Gonzalo -&gt; send command: id, led/relay, ON/OFF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listPeripherals: also their state</a:t>
            </a:r>
            <a:endParaRPr/>
          </a:p>
        </p:txBody>
      </p:sp>
      <p:sp>
        <p:nvSpPr>
          <p:cNvPr id="352" name="Google Shape;352;g103cff00a8f_1_17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3cff00a8f_1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/>
              <a:t>Gonzalo -&gt; showhistory: select file by id and then set the number of lines to be displayed</a:t>
            </a:r>
            <a:endParaRPr/>
          </a:p>
        </p:txBody>
      </p:sp>
      <p:sp>
        <p:nvSpPr>
          <p:cNvPr id="362" name="Google Shape;362;g103cff00a8f_1_18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3cff00a8f_1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Joan -&gt; Both use linked lists to display all the factories separately</a:t>
            </a:r>
            <a:endParaRPr/>
          </a:p>
        </p:txBody>
      </p:sp>
      <p:sp>
        <p:nvSpPr>
          <p:cNvPr id="372" name="Google Shape;372;g103cff00a8f_1_19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3cff00a8f_1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Joan -&gt; Uses previously presented database of 2000 time units. Uses gnuplot program in order to provide a plot for all the sensors in a single factory.</a:t>
            </a:r>
            <a:endParaRPr/>
          </a:p>
        </p:txBody>
      </p:sp>
      <p:sp>
        <p:nvSpPr>
          <p:cNvPr id="382" name="Google Shape;382;g103cff00a8f_1_2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aea699a6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104aea699a6_0_16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65efc3b1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1065efc3b1f_3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65efc3b1f_3_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65efc3b1f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065efc3b1f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65efc3b1f_3_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65efc3b1f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065efc3b1f_3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fc3b800f6_17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cfc3b800f6_17_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fc3b800f6_9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cfc3b800f6_9_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c3b800f6_9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cfc3b800f6_9_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fc3b800f6_9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cfc3b800f6_9_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6302227db_10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6302227db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06302227db_1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3d4a7e81d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03d4a7e81d_1_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cfc3b800f6_17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cfc3b800f6_17_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3d4a7e81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03d4a7e81d_1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32a07840a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g1032a07840a_3_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32a07840a_3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1032a07840a_3_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32a07840a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032a07840a_3_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4aea699a6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104aea699a6_0_20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aea699a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The requirements that our project </a:t>
            </a:r>
            <a:r>
              <a:rPr lang="es-ES"/>
              <a:t>fulfill</a:t>
            </a:r>
            <a:r>
              <a:rPr lang="es-ES"/>
              <a:t> are the following. Colors indicate the subsystem they are related to. Yellow is for the network infrastructure requirements, etc.</a:t>
            </a:r>
            <a:endParaRPr/>
          </a:p>
        </p:txBody>
      </p:sp>
      <p:sp>
        <p:nvSpPr>
          <p:cNvPr id="182" name="Google Shape;182;g104aea699a6_0_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4d340b3d2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561" name="Google Shape;561;g104d340b3d2_9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6302227db_17_3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574" name="Google Shape;574;g106302227db_17_3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6302227db_17_37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6302227db_17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586" name="Google Shape;586;g106302227db_17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6302227db_17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595" name="Google Shape;595;g106302227db_17_38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fc3b800f6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607" name="Google Shape;607;gcfc3b800f6_2_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6302227db_17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Jerzy</a:t>
            </a:r>
            <a:endParaRPr/>
          </a:p>
        </p:txBody>
      </p:sp>
      <p:sp>
        <p:nvSpPr>
          <p:cNvPr id="619" name="Google Shape;619;g106302227db_17_39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fc3b800f6_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1" name="Google Shape;631;gcfc3b800f6_2_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6302227db_17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Barbara - Explain what linear regression is</a:t>
            </a:r>
            <a:endParaRPr/>
          </a:p>
        </p:txBody>
      </p:sp>
      <p:sp>
        <p:nvSpPr>
          <p:cNvPr id="645" name="Google Shape;645;g106302227db_17_4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cfc3b800f6_6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Barbara - Explain what linear regression is</a:t>
            </a:r>
            <a:endParaRPr/>
          </a:p>
        </p:txBody>
      </p:sp>
      <p:sp>
        <p:nvSpPr>
          <p:cNvPr id="658" name="Google Shape;658;gcfc3b800f6_6_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fc3b800f6_4_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fc3b800f6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Maanasa</a:t>
            </a:r>
            <a:endParaRPr/>
          </a:p>
        </p:txBody>
      </p:sp>
      <p:sp>
        <p:nvSpPr>
          <p:cNvPr id="677" name="Google Shape;677;gcfc3b800f6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aea699a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As we can see, the whole system is built around the end user; i.e. the operator. Hence all the internal transactions are merging in the dashboard. </a:t>
            </a:r>
            <a:endParaRPr/>
          </a:p>
        </p:txBody>
      </p:sp>
      <p:sp>
        <p:nvSpPr>
          <p:cNvPr id="192" name="Google Shape;192;g104aea699a6_0_6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6302227db_17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Maanasa</a:t>
            </a:r>
            <a:endParaRPr/>
          </a:p>
        </p:txBody>
      </p:sp>
      <p:sp>
        <p:nvSpPr>
          <p:cNvPr id="708" name="Google Shape;708;g106302227db_17_4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6302227db_17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"/>
          </a:p>
        </p:txBody>
      </p:sp>
      <p:sp>
        <p:nvSpPr>
          <p:cNvPr id="721" name="Google Shape;721;g106302227db_17_4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fc3b800f6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cfc3b800f6_2_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32a07840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g1032a07840a_0_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65efc3b1f_7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Maanasa</a:t>
            </a:r>
            <a:endParaRPr/>
          </a:p>
        </p:txBody>
      </p:sp>
      <p:sp>
        <p:nvSpPr>
          <p:cNvPr id="750" name="Google Shape;750;g1065efc3b1f_7_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32a07840a_0_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32a07840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032a07840a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aea699a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As a result, the factories of the future will require to embed multiple </a:t>
            </a:r>
            <a:r>
              <a:rPr lang="es-ES"/>
              <a:t>subsystems</a:t>
            </a:r>
            <a:r>
              <a:rPr lang="es-ES"/>
              <a:t>. And in each of them a network interface is necessary</a:t>
            </a:r>
            <a:endParaRPr/>
          </a:p>
        </p:txBody>
      </p:sp>
      <p:sp>
        <p:nvSpPr>
          <p:cNvPr id="203" name="Google Shape;203;g104aea699a6_0_7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aea699a6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04aea699a6_0_8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4aea699a6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T</a:t>
            </a:r>
            <a:r>
              <a:rPr lang="es-ES"/>
              <a:t>hey correspond to all the services server/client involved in the system</a:t>
            </a:r>
            <a:endParaRPr/>
          </a:p>
        </p:txBody>
      </p:sp>
      <p:sp>
        <p:nvSpPr>
          <p:cNvPr id="225" name="Google Shape;225;g104aea699a6_0_9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aea699a6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104aea699a6_0_10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 photo">
  <p:cSld name="Couv phot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3"/>
          <p:cNvSpPr txBox="1"/>
          <p:nvPr/>
        </p:nvSpPr>
        <p:spPr>
          <a:xfrm>
            <a:off x="9438968" y="635635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3"/>
          <p:cNvSpPr txBox="1"/>
          <p:nvPr>
            <p:ph idx="1" type="body"/>
          </p:nvPr>
        </p:nvSpPr>
        <p:spPr>
          <a:xfrm>
            <a:off x="681038" y="3926860"/>
            <a:ext cx="4126489" cy="791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73"/>
          <p:cNvSpPr txBox="1"/>
          <p:nvPr>
            <p:ph type="title"/>
          </p:nvPr>
        </p:nvSpPr>
        <p:spPr>
          <a:xfrm>
            <a:off x="681036" y="2208813"/>
            <a:ext cx="5247815" cy="1419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73"/>
          <p:cNvSpPr txBox="1"/>
          <p:nvPr>
            <p:ph idx="2" type="body"/>
          </p:nvPr>
        </p:nvSpPr>
        <p:spPr>
          <a:xfrm>
            <a:off x="2126249" y="4813491"/>
            <a:ext cx="2458562" cy="281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73"/>
          <p:cNvSpPr txBox="1"/>
          <p:nvPr>
            <p:ph idx="3" type="body"/>
          </p:nvPr>
        </p:nvSpPr>
        <p:spPr>
          <a:xfrm>
            <a:off x="681036" y="4816785"/>
            <a:ext cx="1323348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73"/>
          <p:cNvSpPr txBox="1"/>
          <p:nvPr>
            <p:ph idx="4" type="body"/>
          </p:nvPr>
        </p:nvSpPr>
        <p:spPr>
          <a:xfrm>
            <a:off x="1887842" y="4816785"/>
            <a:ext cx="191970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73"/>
          <p:cNvSpPr/>
          <p:nvPr>
            <p:ph idx="5" type="pic"/>
          </p:nvPr>
        </p:nvSpPr>
        <p:spPr>
          <a:xfrm>
            <a:off x="1028193" y="-30210"/>
            <a:ext cx="8923162" cy="280018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" name="Google Shape;20;p73"/>
          <p:cNvCxnSpPr/>
          <p:nvPr/>
        </p:nvCxnSpPr>
        <p:spPr>
          <a:xfrm>
            <a:off x="0" y="3702240"/>
            <a:ext cx="5646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73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+ image">
  <p:cSld name="Texte +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9"/>
          <p:cNvSpPr txBox="1"/>
          <p:nvPr>
            <p:ph idx="1" type="body"/>
          </p:nvPr>
        </p:nvSpPr>
        <p:spPr>
          <a:xfrm>
            <a:off x="5631775" y="1831976"/>
            <a:ext cx="3799563" cy="591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79"/>
          <p:cNvSpPr txBox="1"/>
          <p:nvPr>
            <p:ph idx="2" type="body"/>
          </p:nvPr>
        </p:nvSpPr>
        <p:spPr>
          <a:xfrm>
            <a:off x="5631775" y="2423887"/>
            <a:ext cx="3799562" cy="3839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0" name="Google Shape;110;p79"/>
          <p:cNvCxnSpPr/>
          <p:nvPr/>
        </p:nvCxnSpPr>
        <p:spPr>
          <a:xfrm>
            <a:off x="5430645" y="1832547"/>
            <a:ext cx="0" cy="4430712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79"/>
          <p:cNvSpPr/>
          <p:nvPr>
            <p:ph idx="3" type="pic"/>
          </p:nvPr>
        </p:nvSpPr>
        <p:spPr>
          <a:xfrm>
            <a:off x="398463" y="1831976"/>
            <a:ext cx="4826680" cy="3654423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79"/>
          <p:cNvSpPr txBox="1"/>
          <p:nvPr>
            <p:ph idx="4" type="body"/>
          </p:nvPr>
        </p:nvSpPr>
        <p:spPr>
          <a:xfrm>
            <a:off x="398463" y="5615084"/>
            <a:ext cx="4826680" cy="559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79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9"/>
          <p:cNvSpPr txBox="1"/>
          <p:nvPr>
            <p:ph idx="5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79"/>
          <p:cNvSpPr txBox="1"/>
          <p:nvPr>
            <p:ph idx="6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79"/>
          <p:cNvSpPr txBox="1"/>
          <p:nvPr>
            <p:ph idx="7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79"/>
          <p:cNvSpPr txBox="1"/>
          <p:nvPr>
            <p:ph idx="8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79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9"/>
          <p:cNvSpPr txBox="1"/>
          <p:nvPr>
            <p:ph idx="9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79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s + graphique">
  <p:cSld name="Textes + graphiqu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0"/>
          <p:cNvSpPr txBox="1"/>
          <p:nvPr>
            <p:ph type="ctrTitle"/>
          </p:nvPr>
        </p:nvSpPr>
        <p:spPr>
          <a:xfrm>
            <a:off x="398801" y="1832547"/>
            <a:ext cx="3536950" cy="538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80"/>
          <p:cNvSpPr txBox="1"/>
          <p:nvPr>
            <p:ph idx="1" type="body"/>
          </p:nvPr>
        </p:nvSpPr>
        <p:spPr>
          <a:xfrm>
            <a:off x="398801" y="2520325"/>
            <a:ext cx="3536950" cy="987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b="0" i="1" sz="2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80"/>
          <p:cNvSpPr txBox="1"/>
          <p:nvPr>
            <p:ph idx="2" type="body"/>
          </p:nvPr>
        </p:nvSpPr>
        <p:spPr>
          <a:xfrm>
            <a:off x="4267200" y="1831976"/>
            <a:ext cx="5164138" cy="1675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5" name="Google Shape;125;p80"/>
          <p:cNvCxnSpPr/>
          <p:nvPr/>
        </p:nvCxnSpPr>
        <p:spPr>
          <a:xfrm>
            <a:off x="4080933" y="1832547"/>
            <a:ext cx="0" cy="502545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80"/>
          <p:cNvSpPr/>
          <p:nvPr>
            <p:ph idx="3" type="chart"/>
          </p:nvPr>
        </p:nvSpPr>
        <p:spPr>
          <a:xfrm>
            <a:off x="398463" y="3709988"/>
            <a:ext cx="3536950" cy="28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80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0"/>
          <p:cNvSpPr txBox="1"/>
          <p:nvPr>
            <p:ph idx="4" type="body"/>
          </p:nvPr>
        </p:nvSpPr>
        <p:spPr>
          <a:xfrm>
            <a:off x="4267200" y="3507698"/>
            <a:ext cx="5164138" cy="1294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80"/>
          <p:cNvSpPr txBox="1"/>
          <p:nvPr>
            <p:ph idx="5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80"/>
          <p:cNvSpPr txBox="1"/>
          <p:nvPr>
            <p:ph idx="6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80"/>
          <p:cNvSpPr txBox="1"/>
          <p:nvPr>
            <p:ph idx="7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80"/>
          <p:cNvSpPr txBox="1"/>
          <p:nvPr>
            <p:ph idx="8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80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0"/>
          <p:cNvSpPr txBox="1"/>
          <p:nvPr>
            <p:ph idx="9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80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texte">
  <p:cSld name="Titre + text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8"/>
          <p:cNvSpPr txBox="1"/>
          <p:nvPr>
            <p:ph type="ctrTitle"/>
          </p:nvPr>
        </p:nvSpPr>
        <p:spPr>
          <a:xfrm>
            <a:off x="398801" y="1832547"/>
            <a:ext cx="3536950" cy="538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88"/>
          <p:cNvSpPr txBox="1"/>
          <p:nvPr>
            <p:ph idx="1" type="body"/>
          </p:nvPr>
        </p:nvSpPr>
        <p:spPr>
          <a:xfrm>
            <a:off x="398801" y="2520325"/>
            <a:ext cx="3536950" cy="987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b="0" i="1" sz="2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88"/>
          <p:cNvCxnSpPr/>
          <p:nvPr/>
        </p:nvCxnSpPr>
        <p:spPr>
          <a:xfrm>
            <a:off x="4080933" y="1832547"/>
            <a:ext cx="0" cy="502545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88"/>
          <p:cNvSpPr txBox="1"/>
          <p:nvPr>
            <p:ph idx="2" type="body"/>
          </p:nvPr>
        </p:nvSpPr>
        <p:spPr>
          <a:xfrm>
            <a:off x="4267200" y="1831976"/>
            <a:ext cx="5164138" cy="30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88"/>
          <p:cNvSpPr txBox="1"/>
          <p:nvPr>
            <p:ph idx="3" type="body"/>
          </p:nvPr>
        </p:nvSpPr>
        <p:spPr>
          <a:xfrm>
            <a:off x="4267200" y="2147888"/>
            <a:ext cx="5164138" cy="377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88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8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8"/>
          <p:cNvSpPr txBox="1"/>
          <p:nvPr>
            <p:ph idx="4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88"/>
          <p:cNvSpPr txBox="1"/>
          <p:nvPr>
            <p:ph idx="5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88"/>
          <p:cNvSpPr txBox="1"/>
          <p:nvPr>
            <p:ph idx="6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88"/>
          <p:cNvSpPr txBox="1"/>
          <p:nvPr>
            <p:ph idx="7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88"/>
          <p:cNvSpPr txBox="1"/>
          <p:nvPr>
            <p:ph idx="8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88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2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 titre">
  <p:cSld name="Couverture titr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3"/>
          <p:cNvSpPr txBox="1"/>
          <p:nvPr/>
        </p:nvSpPr>
        <p:spPr>
          <a:xfrm>
            <a:off x="9438968" y="635635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3"/>
          <p:cNvSpPr txBox="1"/>
          <p:nvPr>
            <p:ph type="title"/>
          </p:nvPr>
        </p:nvSpPr>
        <p:spPr>
          <a:xfrm>
            <a:off x="681036" y="2208813"/>
            <a:ext cx="5247815" cy="1419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" name="Google Shape;25;p83"/>
          <p:cNvCxnSpPr/>
          <p:nvPr/>
        </p:nvCxnSpPr>
        <p:spPr>
          <a:xfrm>
            <a:off x="0" y="3702240"/>
            <a:ext cx="5646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 titre + sous titre">
  <p:cSld name="Couv titre + sous titr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idx="1" type="body"/>
          </p:nvPr>
        </p:nvSpPr>
        <p:spPr>
          <a:xfrm>
            <a:off x="2126249" y="4813491"/>
            <a:ext cx="2458562" cy="281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84"/>
          <p:cNvSpPr txBox="1"/>
          <p:nvPr>
            <p:ph idx="2" type="body"/>
          </p:nvPr>
        </p:nvSpPr>
        <p:spPr>
          <a:xfrm>
            <a:off x="681038" y="3926860"/>
            <a:ext cx="4126489" cy="791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type="title"/>
          </p:nvPr>
        </p:nvSpPr>
        <p:spPr>
          <a:xfrm>
            <a:off x="681036" y="2208813"/>
            <a:ext cx="5247815" cy="1419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84"/>
          <p:cNvSpPr txBox="1"/>
          <p:nvPr>
            <p:ph idx="3" type="body"/>
          </p:nvPr>
        </p:nvSpPr>
        <p:spPr>
          <a:xfrm>
            <a:off x="681036" y="4816785"/>
            <a:ext cx="1323348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4"/>
          <p:cNvSpPr txBox="1"/>
          <p:nvPr>
            <p:ph idx="4" type="body"/>
          </p:nvPr>
        </p:nvSpPr>
        <p:spPr>
          <a:xfrm>
            <a:off x="1887842" y="4816785"/>
            <a:ext cx="191970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" name="Google Shape;33;p84"/>
          <p:cNvCxnSpPr/>
          <p:nvPr/>
        </p:nvCxnSpPr>
        <p:spPr>
          <a:xfrm>
            <a:off x="0" y="3702240"/>
            <a:ext cx="5646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84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5"/>
          <p:cNvSpPr txBox="1"/>
          <p:nvPr>
            <p:ph idx="1" type="body"/>
          </p:nvPr>
        </p:nvSpPr>
        <p:spPr>
          <a:xfrm>
            <a:off x="2126249" y="4813491"/>
            <a:ext cx="2458562" cy="281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5"/>
          <p:cNvSpPr txBox="1"/>
          <p:nvPr>
            <p:ph idx="2" type="body"/>
          </p:nvPr>
        </p:nvSpPr>
        <p:spPr>
          <a:xfrm>
            <a:off x="681038" y="3926860"/>
            <a:ext cx="4126489" cy="791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5"/>
          <p:cNvSpPr txBox="1"/>
          <p:nvPr>
            <p:ph type="title"/>
          </p:nvPr>
        </p:nvSpPr>
        <p:spPr>
          <a:xfrm>
            <a:off x="681036" y="2208813"/>
            <a:ext cx="5247815" cy="1419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5"/>
          <p:cNvSpPr txBox="1"/>
          <p:nvPr>
            <p:ph idx="3" type="body"/>
          </p:nvPr>
        </p:nvSpPr>
        <p:spPr>
          <a:xfrm>
            <a:off x="681036" y="4816785"/>
            <a:ext cx="1323348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5"/>
          <p:cNvSpPr txBox="1"/>
          <p:nvPr>
            <p:ph idx="4" type="body"/>
          </p:nvPr>
        </p:nvSpPr>
        <p:spPr>
          <a:xfrm>
            <a:off x="1887842" y="4816785"/>
            <a:ext cx="191970" cy="278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" name="Google Shape;41;p85"/>
          <p:cNvCxnSpPr/>
          <p:nvPr/>
        </p:nvCxnSpPr>
        <p:spPr>
          <a:xfrm>
            <a:off x="0" y="3702240"/>
            <a:ext cx="5646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85"/>
          <p:cNvSpPr/>
          <p:nvPr/>
        </p:nvSpPr>
        <p:spPr>
          <a:xfrm>
            <a:off x="1026743" y="-10332"/>
            <a:ext cx="8890860" cy="2783954"/>
          </a:xfrm>
          <a:custGeom>
            <a:rect b="b" l="l" r="r" t="t"/>
            <a:pathLst>
              <a:path extrusionOk="0" h="2783954" w="8890860">
                <a:moveTo>
                  <a:pt x="0" y="9348"/>
                </a:moveTo>
                <a:lnTo>
                  <a:pt x="8889709" y="0"/>
                </a:lnTo>
                <a:cubicBezTo>
                  <a:pt x="8890093" y="76181"/>
                  <a:pt x="8890476" y="152361"/>
                  <a:pt x="8890860" y="228542"/>
                </a:cubicBezTo>
                <a:lnTo>
                  <a:pt x="6099279" y="2783954"/>
                </a:lnTo>
                <a:lnTo>
                  <a:pt x="204430" y="955729"/>
                </a:lnTo>
                <a:lnTo>
                  <a:pt x="0" y="934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62793" l="-402" r="-401" t="-60202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5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ître">
  <p:cSld name="Chapît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5"/>
          <p:cNvSpPr txBox="1"/>
          <p:nvPr>
            <p:ph type="title"/>
          </p:nvPr>
        </p:nvSpPr>
        <p:spPr>
          <a:xfrm>
            <a:off x="681037" y="2179320"/>
            <a:ext cx="4126489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5"/>
          <p:cNvSpPr txBox="1"/>
          <p:nvPr>
            <p:ph idx="1" type="body"/>
          </p:nvPr>
        </p:nvSpPr>
        <p:spPr>
          <a:xfrm>
            <a:off x="681038" y="2879725"/>
            <a:ext cx="4126489" cy="7917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i="1" sz="2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5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s + graphique">
  <p:cSld name="Textes + graphiqu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6"/>
          <p:cNvSpPr txBox="1"/>
          <p:nvPr>
            <p:ph type="ctrTitle"/>
          </p:nvPr>
        </p:nvSpPr>
        <p:spPr>
          <a:xfrm>
            <a:off x="398801" y="1832547"/>
            <a:ext cx="3536950" cy="538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6"/>
          <p:cNvSpPr txBox="1"/>
          <p:nvPr>
            <p:ph idx="1" type="body"/>
          </p:nvPr>
        </p:nvSpPr>
        <p:spPr>
          <a:xfrm>
            <a:off x="398801" y="2520325"/>
            <a:ext cx="3536950" cy="987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b="0" i="1" sz="2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6"/>
          <p:cNvSpPr txBox="1"/>
          <p:nvPr>
            <p:ph idx="2" type="body"/>
          </p:nvPr>
        </p:nvSpPr>
        <p:spPr>
          <a:xfrm>
            <a:off x="4267200" y="1831976"/>
            <a:ext cx="5164138" cy="1675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5" name="Google Shape;55;p86"/>
          <p:cNvCxnSpPr/>
          <p:nvPr/>
        </p:nvCxnSpPr>
        <p:spPr>
          <a:xfrm>
            <a:off x="4080933" y="1832547"/>
            <a:ext cx="0" cy="502545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86"/>
          <p:cNvSpPr/>
          <p:nvPr>
            <p:ph idx="3" type="chart"/>
          </p:nvPr>
        </p:nvSpPr>
        <p:spPr>
          <a:xfrm>
            <a:off x="398463" y="3709988"/>
            <a:ext cx="3536950" cy="286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6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6"/>
          <p:cNvSpPr txBox="1"/>
          <p:nvPr>
            <p:ph idx="4" type="body"/>
          </p:nvPr>
        </p:nvSpPr>
        <p:spPr>
          <a:xfrm>
            <a:off x="4267200" y="3507698"/>
            <a:ext cx="5164138" cy="1294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6"/>
          <p:cNvSpPr txBox="1"/>
          <p:nvPr>
            <p:ph idx="5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86"/>
          <p:cNvSpPr txBox="1"/>
          <p:nvPr>
            <p:ph idx="6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6"/>
          <p:cNvSpPr txBox="1"/>
          <p:nvPr>
            <p:ph idx="7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6"/>
          <p:cNvSpPr txBox="1"/>
          <p:nvPr>
            <p:ph idx="8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6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6"/>
          <p:cNvSpPr txBox="1"/>
          <p:nvPr>
            <p:ph idx="9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6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+ textes 2">
  <p:cSld name="1_Titre + texte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7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7"/>
          <p:cNvSpPr txBox="1"/>
          <p:nvPr>
            <p:ph idx="1" type="body"/>
          </p:nvPr>
        </p:nvSpPr>
        <p:spPr>
          <a:xfrm>
            <a:off x="440140" y="1671336"/>
            <a:ext cx="9015912" cy="340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7"/>
          <p:cNvSpPr txBox="1"/>
          <p:nvPr>
            <p:ph idx="2" type="body"/>
          </p:nvPr>
        </p:nvSpPr>
        <p:spPr>
          <a:xfrm>
            <a:off x="440140" y="1987248"/>
            <a:ext cx="9015912" cy="4263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7"/>
          <p:cNvSpPr txBox="1"/>
          <p:nvPr>
            <p:ph idx="3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7"/>
          <p:cNvSpPr txBox="1"/>
          <p:nvPr>
            <p:ph idx="4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7"/>
          <p:cNvSpPr txBox="1"/>
          <p:nvPr>
            <p:ph idx="5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7"/>
          <p:cNvSpPr txBox="1"/>
          <p:nvPr>
            <p:ph idx="6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87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7"/>
          <p:cNvSpPr txBox="1"/>
          <p:nvPr>
            <p:ph idx="7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87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textes 2">
  <p:cSld name="Titre + textes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7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7"/>
          <p:cNvSpPr txBox="1"/>
          <p:nvPr>
            <p:ph idx="1" type="body"/>
          </p:nvPr>
        </p:nvSpPr>
        <p:spPr>
          <a:xfrm>
            <a:off x="440140" y="1671336"/>
            <a:ext cx="9015912" cy="340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77"/>
          <p:cNvSpPr txBox="1"/>
          <p:nvPr>
            <p:ph idx="2" type="body"/>
          </p:nvPr>
        </p:nvSpPr>
        <p:spPr>
          <a:xfrm>
            <a:off x="440140" y="1987248"/>
            <a:ext cx="9015912" cy="4263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77"/>
          <p:cNvSpPr txBox="1"/>
          <p:nvPr>
            <p:ph idx="3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77"/>
          <p:cNvSpPr txBox="1"/>
          <p:nvPr>
            <p:ph idx="4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77"/>
          <p:cNvSpPr txBox="1"/>
          <p:nvPr>
            <p:ph idx="5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77"/>
          <p:cNvSpPr txBox="1"/>
          <p:nvPr>
            <p:ph idx="6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77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7"/>
          <p:cNvSpPr txBox="1"/>
          <p:nvPr>
            <p:ph idx="7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77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8"/>
          <p:cNvSpPr txBox="1"/>
          <p:nvPr>
            <p:ph type="ctrTitle"/>
          </p:nvPr>
        </p:nvSpPr>
        <p:spPr>
          <a:xfrm>
            <a:off x="398801" y="1832547"/>
            <a:ext cx="3536950" cy="538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Georgia"/>
              <a:buNone/>
              <a:defRPr b="1" i="0" sz="3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78"/>
          <p:cNvSpPr txBox="1"/>
          <p:nvPr>
            <p:ph idx="1" type="body"/>
          </p:nvPr>
        </p:nvSpPr>
        <p:spPr>
          <a:xfrm>
            <a:off x="398801" y="2520325"/>
            <a:ext cx="3536950" cy="987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b="0" i="1" sz="2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78"/>
          <p:cNvSpPr txBox="1"/>
          <p:nvPr>
            <p:ph idx="2" type="body"/>
          </p:nvPr>
        </p:nvSpPr>
        <p:spPr>
          <a:xfrm>
            <a:off x="4267200" y="1831976"/>
            <a:ext cx="5164138" cy="30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78"/>
          <p:cNvSpPr txBox="1"/>
          <p:nvPr>
            <p:ph idx="3" type="body"/>
          </p:nvPr>
        </p:nvSpPr>
        <p:spPr>
          <a:xfrm>
            <a:off x="4267200" y="2147888"/>
            <a:ext cx="5164138" cy="2288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6" name="Google Shape;96;p78"/>
          <p:cNvCxnSpPr/>
          <p:nvPr/>
        </p:nvCxnSpPr>
        <p:spPr>
          <a:xfrm>
            <a:off x="4080933" y="1832547"/>
            <a:ext cx="0" cy="5025453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78"/>
          <p:cNvSpPr txBox="1"/>
          <p:nvPr>
            <p:ph idx="4" type="body"/>
          </p:nvPr>
        </p:nvSpPr>
        <p:spPr>
          <a:xfrm>
            <a:off x="4267200" y="4674030"/>
            <a:ext cx="5164138" cy="30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78"/>
          <p:cNvSpPr txBox="1"/>
          <p:nvPr>
            <p:ph idx="5" type="body"/>
          </p:nvPr>
        </p:nvSpPr>
        <p:spPr>
          <a:xfrm>
            <a:off x="4267200" y="4989942"/>
            <a:ext cx="5164138" cy="1294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78"/>
          <p:cNvSpPr txBox="1"/>
          <p:nvPr/>
        </p:nvSpPr>
        <p:spPr>
          <a:xfrm>
            <a:off x="7946135" y="6433565"/>
            <a:ext cx="1297994" cy="194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b="1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ISAE-SUPAERO   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8"/>
          <p:cNvSpPr txBox="1"/>
          <p:nvPr>
            <p:ph idx="6" type="body"/>
          </p:nvPr>
        </p:nvSpPr>
        <p:spPr>
          <a:xfrm>
            <a:off x="4356576" y="6433565"/>
            <a:ext cx="2515161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78"/>
          <p:cNvSpPr txBox="1"/>
          <p:nvPr>
            <p:ph idx="7" type="body"/>
          </p:nvPr>
        </p:nvSpPr>
        <p:spPr>
          <a:xfrm>
            <a:off x="6871335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78"/>
          <p:cNvSpPr txBox="1"/>
          <p:nvPr>
            <p:ph idx="8" type="body"/>
          </p:nvPr>
        </p:nvSpPr>
        <p:spPr>
          <a:xfrm>
            <a:off x="7852801" y="6433565"/>
            <a:ext cx="186668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78"/>
          <p:cNvSpPr txBox="1"/>
          <p:nvPr>
            <p:ph idx="9" type="body"/>
          </p:nvPr>
        </p:nvSpPr>
        <p:spPr>
          <a:xfrm>
            <a:off x="7061961" y="6434138"/>
            <a:ext cx="791402" cy="20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78"/>
          <p:cNvSpPr txBox="1"/>
          <p:nvPr/>
        </p:nvSpPr>
        <p:spPr>
          <a:xfrm>
            <a:off x="9164648" y="6346190"/>
            <a:ext cx="3906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s-ES" sz="9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8"/>
          <p:cNvSpPr txBox="1"/>
          <p:nvPr>
            <p:ph idx="13" type="body"/>
          </p:nvPr>
        </p:nvSpPr>
        <p:spPr>
          <a:xfrm>
            <a:off x="398462" y="457916"/>
            <a:ext cx="9032875" cy="338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78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17" y="5448097"/>
            <a:ext cx="1306764" cy="79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72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74"/>
          <p:cNvCxnSpPr/>
          <p:nvPr/>
        </p:nvCxnSpPr>
        <p:spPr>
          <a:xfrm>
            <a:off x="779228" y="2775680"/>
            <a:ext cx="8203407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4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7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906000" cy="12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6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41717" y="5448097"/>
            <a:ext cx="1306764" cy="79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1"/>
          <p:cNvSpPr txBox="1"/>
          <p:nvPr/>
        </p:nvSpPr>
        <p:spPr>
          <a:xfrm>
            <a:off x="481068" y="2594158"/>
            <a:ext cx="3621179" cy="19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</a:pPr>
            <a:r>
              <a:rPr b="1" i="0" lang="es-ES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Institut Supérieur de l’Aéronautique et de l’Espace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1"/>
          <p:cNvSpPr txBox="1"/>
          <p:nvPr/>
        </p:nvSpPr>
        <p:spPr>
          <a:xfrm>
            <a:off x="481068" y="2791195"/>
            <a:ext cx="3621179" cy="536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es-E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10, avenue Édouard-Belin – BP 54032</a:t>
            </a:r>
            <a:br>
              <a:rPr b="0" i="0" lang="es-E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31055 Toulouse Cedex 4 – France</a:t>
            </a:r>
            <a:br>
              <a:rPr b="0" i="0" lang="es-E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E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  +33 5 61 33 80 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1"/>
          <p:cNvSpPr txBox="1"/>
          <p:nvPr/>
        </p:nvSpPr>
        <p:spPr>
          <a:xfrm>
            <a:off x="481068" y="3327261"/>
            <a:ext cx="3621179" cy="19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i="0" lang="es-ES" sz="11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www.isae-supaero.fr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1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>
            <p:ph type="title"/>
          </p:nvPr>
        </p:nvSpPr>
        <p:spPr>
          <a:xfrm>
            <a:off x="709627" y="3737600"/>
            <a:ext cx="42768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</a:pPr>
            <a:r>
              <a:rPr b="0" i="1" lang="es-ES" sz="2100"/>
              <a:t>2MAE501: </a:t>
            </a:r>
            <a:r>
              <a:rPr b="0" i="1" lang="es-ES" sz="2100"/>
              <a:t>Architecture and Programming project</a:t>
            </a:r>
            <a:br>
              <a:rPr b="0" i="1" lang="es-ES" sz="2100">
                <a:latin typeface="Georgia"/>
                <a:ea typeface="Georgia"/>
                <a:cs typeface="Georgia"/>
                <a:sym typeface="Georgia"/>
              </a:rPr>
            </a:br>
            <a:br>
              <a:rPr lang="es-ES" sz="2500">
                <a:latin typeface="Georgia"/>
                <a:ea typeface="Georgia"/>
                <a:cs typeface="Georgia"/>
                <a:sym typeface="Georgia"/>
              </a:rPr>
            </a:b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" name="Google Shape;164;p1"/>
          <p:cNvSpPr txBox="1"/>
          <p:nvPr>
            <p:ph idx="2" type="body"/>
          </p:nvPr>
        </p:nvSpPr>
        <p:spPr>
          <a:xfrm>
            <a:off x="709625" y="3103050"/>
            <a:ext cx="55461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s-ES" sz="3200"/>
              <a:t>Factory of the Future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4aea699a6_0_11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4" name="Google Shape;244;g104aea699a6_0_11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45" name="Google Shape;245;g104aea699a6_0_11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46" name="Google Shape;246;g104aea699a6_0_11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47" name="Google Shape;247;g104aea699a6_0_11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Network - Main Principles</a:t>
            </a:r>
            <a:endParaRPr/>
          </a:p>
        </p:txBody>
      </p:sp>
      <p:sp>
        <p:nvSpPr>
          <p:cNvPr id="248" name="Google Shape;248;g104aea699a6_0_112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network provides a general and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modular interface 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used by every actor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-&gt; The factory of the future can be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easily scaled-up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Every actors is connected by a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client/server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bridge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dashboard 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the “connection enabler”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Packets are strings formatted like so: “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command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id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 + “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args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Args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size is variable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Spaces 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used as separators between each argument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Communication is always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synchronous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ensure a deterministic behaviour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asynchronous communication for alarm trigger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5efc3b1f_7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4" name="Google Shape;254;g1065efc3b1f_7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55" name="Google Shape;255;g1065efc3b1f_7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56" name="Google Shape;256;g1065efc3b1f_7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57" name="Google Shape;257;g1065efc3b1f_7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Network - TCP Server</a:t>
            </a:r>
            <a:endParaRPr/>
          </a:p>
        </p:txBody>
      </p:sp>
      <p:sp>
        <p:nvSpPr>
          <p:cNvPr id="258" name="Google Shape;258;g1065efc3b1f_7_0"/>
          <p:cNvSpPr txBox="1"/>
          <p:nvPr>
            <p:ph idx="2" type="body"/>
          </p:nvPr>
        </p:nvSpPr>
        <p:spPr>
          <a:xfrm>
            <a:off x="407000" y="1567850"/>
            <a:ext cx="90159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Listens on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interfaces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(INADDR_ANY)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New thread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each incoming connection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Serve client thread:</a:t>
            </a:r>
            <a:endParaRPr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Infinite loop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Wait for msg from client (read)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Call </a:t>
            </a:r>
            <a:r>
              <a:rPr b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command_handler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Send back result of command_handler function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command_handler function:</a:t>
            </a:r>
            <a:endParaRPr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void (int 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commandId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char * 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args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char * 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response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int 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connfd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char * 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client_ip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Unique command id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Arguments for this command call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Buffer to write response 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Socket id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IP of client that sent command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5efc3b1f_7_13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4" name="Google Shape;264;g1065efc3b1f_7_13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65" name="Google Shape;265;g1065efc3b1f_7_13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66" name="Google Shape;266;g1065efc3b1f_7_13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67" name="Google Shape;267;g1065efc3b1f_7_13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Network - TCP Client</a:t>
            </a:r>
            <a:endParaRPr/>
          </a:p>
        </p:txBody>
      </p:sp>
      <p:sp>
        <p:nvSpPr>
          <p:cNvPr id="268" name="Google Shape;268;g1065efc3b1f_7_13"/>
          <p:cNvSpPr txBox="1"/>
          <p:nvPr>
            <p:ph idx="2" type="body"/>
          </p:nvPr>
        </p:nvSpPr>
        <p:spPr>
          <a:xfrm>
            <a:off x="407000" y="1567850"/>
            <a:ext cx="90159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 thread for each server connection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Server connection thread</a:t>
            </a: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Infinite loop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Wait for command to send (</a:t>
            </a:r>
            <a:r>
              <a:rPr i="1"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pthread_cond_t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Send CommandId and Args to Server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Wait for the response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Signal response received and save it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Sending a command:</a:t>
            </a:r>
            <a:endParaRPr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Lock mutex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Save command data to structure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Signal that there is a command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Wait for response signal (blocking call)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Unlock mutex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•"/>
            </a:pP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Connection data stored in linkedlist.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4aea699a6_0_12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4" name="Google Shape;274;g104aea699a6_0_12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75" name="Google Shape;275;g104aea699a6_0_12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76" name="Google Shape;276;g104aea699a6_0_12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77" name="Google Shape;277;g104aea699a6_0_12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Network - Factory </a:t>
            </a:r>
            <a:r>
              <a:rPr lang="es-ES"/>
              <a:t>Initialization Sequence</a:t>
            </a:r>
            <a:endParaRPr/>
          </a:p>
        </p:txBody>
      </p:sp>
      <p:pic>
        <p:nvPicPr>
          <p:cNvPr id="278" name="Google Shape;278;g104aea699a6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50" y="1599056"/>
            <a:ext cx="9253576" cy="446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aea699a6_0_13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4" name="Google Shape;284;g104aea699a6_0_13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85" name="Google Shape;285;g104aea699a6_0_13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86" name="Google Shape;286;g104aea699a6_0_13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87" name="Google Shape;287;g104aea699a6_0_13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Network - Sensor Data Communication Sequence</a:t>
            </a:r>
            <a:endParaRPr/>
          </a:p>
        </p:txBody>
      </p:sp>
      <p:pic>
        <p:nvPicPr>
          <p:cNvPr id="288" name="Google Shape;288;g104aea699a6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88" y="1310175"/>
            <a:ext cx="8220624" cy="51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4aea699a6_0_162"/>
          <p:cNvSpPr txBox="1"/>
          <p:nvPr>
            <p:ph type="title"/>
          </p:nvPr>
        </p:nvSpPr>
        <p:spPr>
          <a:xfrm>
            <a:off x="681037" y="2179320"/>
            <a:ext cx="4126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Dashboard</a:t>
            </a:r>
            <a:endParaRPr/>
          </a:p>
        </p:txBody>
      </p:sp>
      <p:sp>
        <p:nvSpPr>
          <p:cNvPr id="294" name="Google Shape;294;g104aea699a6_0_162"/>
          <p:cNvSpPr txBox="1"/>
          <p:nvPr>
            <p:ph idx="1" type="body"/>
          </p:nvPr>
        </p:nvSpPr>
        <p:spPr>
          <a:xfrm>
            <a:off x="681057" y="2879725"/>
            <a:ext cx="66432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/>
              <a:t>Alberto, Gonzalo, Joan &amp; Nicola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cff00a8f_1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0" name="Google Shape;300;g103cff00a8f_1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01" name="Google Shape;301;g103cff00a8f_1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02" name="Google Shape;302;g103cff00a8f_1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03" name="Google Shape;303;g103cff00a8f_1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Main Principles</a:t>
            </a:r>
            <a:endParaRPr/>
          </a:p>
        </p:txBody>
      </p:sp>
      <p:pic>
        <p:nvPicPr>
          <p:cNvPr id="304" name="Google Shape;304;g103cff00a8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625" y="3455675"/>
            <a:ext cx="6432750" cy="29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03cff00a8f_1_0"/>
          <p:cNvSpPr txBox="1"/>
          <p:nvPr>
            <p:ph idx="2" type="body"/>
          </p:nvPr>
        </p:nvSpPr>
        <p:spPr>
          <a:xfrm>
            <a:off x="407000" y="1457300"/>
            <a:ext cx="90159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Act as a Central Control Unit for the distributed factory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Provide the user with a Command Line Interface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Display information and data from the factories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3cff00a8f_1_97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" name="Google Shape;311;g103cff00a8f_1_97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12" name="Google Shape;312;g103cff00a8f_1_97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13" name="Google Shape;313;g103cff00a8f_1_97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14" name="Google Shape;314;g103cff00a8f_1_97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Main Principles</a:t>
            </a:r>
            <a:endParaRPr/>
          </a:p>
        </p:txBody>
      </p:sp>
      <p:sp>
        <p:nvSpPr>
          <p:cNvPr id="315" name="Google Shape;315;g103cff00a8f_1_97"/>
          <p:cNvSpPr txBox="1"/>
          <p:nvPr/>
        </p:nvSpPr>
        <p:spPr>
          <a:xfrm>
            <a:off x="398450" y="2190450"/>
            <a:ext cx="85776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Assigns an ID to the recently connected factories.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Accepts TCP connections.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Runs the dashboard GUI.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Closes connections.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g103cff00a8f_1_97"/>
          <p:cNvSpPr txBox="1"/>
          <p:nvPr>
            <p:ph idx="1" type="body"/>
          </p:nvPr>
        </p:nvSpPr>
        <p:spPr>
          <a:xfrm>
            <a:off x="440140" y="1671336"/>
            <a:ext cx="90159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/>
              <a:t>What does the main function do?</a:t>
            </a:r>
            <a:endParaRPr sz="2400"/>
          </a:p>
        </p:txBody>
      </p:sp>
      <p:pic>
        <p:nvPicPr>
          <p:cNvPr id="317" name="Google Shape;317;g103cff00a8f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938" y="3176448"/>
            <a:ext cx="3571425" cy="20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3cff00a8f_1_158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g103cff00a8f_1_158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24" name="Google Shape;324;g103cff00a8f_1_158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25" name="Google Shape;325;g103cff00a8f_1_158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26" name="Google Shape;326;g103cff00a8f_1_158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</a:t>
            </a:r>
            <a:r>
              <a:rPr lang="es-ES"/>
              <a:t>commands</a:t>
            </a:r>
            <a:endParaRPr/>
          </a:p>
        </p:txBody>
      </p:sp>
      <p:sp>
        <p:nvSpPr>
          <p:cNvPr id="327" name="Google Shape;327;g103cff00a8f_1_158"/>
          <p:cNvSpPr txBox="1"/>
          <p:nvPr/>
        </p:nvSpPr>
        <p:spPr>
          <a:xfrm>
            <a:off x="398450" y="2190450"/>
            <a:ext cx="85776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show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plot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sendcom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settrheshold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downloadhistory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listperipherals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listalarms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s-ES" sz="2900">
                <a:solidFill>
                  <a:schemeClr val="dk1"/>
                </a:solidFill>
              </a:rPr>
              <a:t>predict</a:t>
            </a:r>
            <a:endParaRPr sz="2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2900">
                <a:solidFill>
                  <a:schemeClr val="dk1"/>
                </a:solidFill>
              </a:rPr>
              <a:t>and the most important one:</a:t>
            </a:r>
            <a:r>
              <a:rPr lang="es-ES" sz="2900">
                <a:solidFill>
                  <a:schemeClr val="dk1"/>
                </a:solidFill>
              </a:rPr>
              <a:t> - help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328" name="Google Shape;328;g103cff00a8f_1_158"/>
          <p:cNvSpPr txBox="1"/>
          <p:nvPr>
            <p:ph idx="1" type="body"/>
          </p:nvPr>
        </p:nvSpPr>
        <p:spPr>
          <a:xfrm>
            <a:off x="440140" y="1671336"/>
            <a:ext cx="90159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/>
              <a:t>All </a:t>
            </a:r>
            <a:r>
              <a:rPr lang="es-ES" sz="2400"/>
              <a:t>available</a:t>
            </a:r>
            <a:r>
              <a:rPr lang="es-ES" sz="2400"/>
              <a:t> commands:</a:t>
            </a:r>
            <a:endParaRPr sz="2400"/>
          </a:p>
        </p:txBody>
      </p:sp>
      <p:sp>
        <p:nvSpPr>
          <p:cNvPr id="329" name="Google Shape;329;g103cff00a8f_1_158"/>
          <p:cNvSpPr txBox="1"/>
          <p:nvPr/>
        </p:nvSpPr>
        <p:spPr>
          <a:xfrm>
            <a:off x="5517050" y="3001300"/>
            <a:ext cx="39390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 sz="2200">
                <a:solidFill>
                  <a:schemeClr val="accent3"/>
                </a:solidFill>
              </a:rPr>
              <a:t>Command functions include:</a:t>
            </a:r>
            <a:endParaRPr i="1" sz="2200">
              <a:solidFill>
                <a:schemeClr val="accent3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●"/>
            </a:pPr>
            <a:r>
              <a:rPr i="1" lang="es-ES" sz="2200">
                <a:solidFill>
                  <a:schemeClr val="accent3"/>
                </a:solidFill>
              </a:rPr>
              <a:t>Detection of flags</a:t>
            </a:r>
            <a:endParaRPr i="1" sz="2200">
              <a:solidFill>
                <a:schemeClr val="accent3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●"/>
            </a:pPr>
            <a:r>
              <a:rPr i="1" lang="es-ES" sz="2200">
                <a:solidFill>
                  <a:schemeClr val="accent3"/>
                </a:solidFill>
              </a:rPr>
              <a:t>Automatic error messages</a:t>
            </a:r>
            <a:endParaRPr i="1" sz="2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3cff00a8f_1_166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5" name="Google Shape;335;g103cff00a8f_1_166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36" name="Google Shape;336;g103cff00a8f_1_166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37" name="Google Shape;337;g103cff00a8f_1_166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38" name="Google Shape;338;g103cff00a8f_1_166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</a:t>
            </a:r>
            <a:r>
              <a:rPr lang="es-ES"/>
              <a:t>database</a:t>
            </a:r>
            <a:endParaRPr/>
          </a:p>
        </p:txBody>
      </p:sp>
      <p:graphicFrame>
        <p:nvGraphicFramePr>
          <p:cNvPr id="339" name="Google Shape;339;g103cff00a8f_1_166"/>
          <p:cNvGraphicFramePr/>
          <p:nvPr/>
        </p:nvGraphicFramePr>
        <p:xfrm>
          <a:off x="9525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{6E2C5627-1D67-44F7-B9FC-88F40A932DA7}</a:tableStyleId>
              </a:tblPr>
              <a:tblGrid>
                <a:gridCol w="2000250"/>
                <a:gridCol w="2000250"/>
                <a:gridCol w="2000250"/>
                <a:gridCol w="200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Temperature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Humidity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/>
                        <a:t>Pressure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HH:MM:SS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ºC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HH:MM:SS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ºC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HH:MM:SS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ºC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HH:MM:SS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ºC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0" name="Google Shape;340;g103cff00a8f_1_166"/>
          <p:cNvGraphicFramePr/>
          <p:nvPr/>
        </p:nvGraphicFramePr>
        <p:xfrm>
          <a:off x="952500" y="5224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{6E2C5627-1D67-44F7-B9FC-88F40A932DA7}</a:tableStyleId>
              </a:tblPr>
              <a:tblGrid>
                <a:gridCol w="2000250"/>
                <a:gridCol w="2000250"/>
                <a:gridCol w="2000250"/>
                <a:gridCol w="200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HH:MM:SS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ºC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1" name="Google Shape;341;g103cff00a8f_1_166"/>
          <p:cNvSpPr/>
          <p:nvPr/>
        </p:nvSpPr>
        <p:spPr>
          <a:xfrm flipH="1">
            <a:off x="952400" y="4524225"/>
            <a:ext cx="50700" cy="5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03cff00a8f_1_166"/>
          <p:cNvSpPr/>
          <p:nvPr/>
        </p:nvSpPr>
        <p:spPr>
          <a:xfrm flipH="1">
            <a:off x="952400" y="4783225"/>
            <a:ext cx="50700" cy="5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03cff00a8f_1_166"/>
          <p:cNvSpPr/>
          <p:nvPr/>
        </p:nvSpPr>
        <p:spPr>
          <a:xfrm flipH="1">
            <a:off x="952400" y="5003938"/>
            <a:ext cx="50700" cy="5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03cff00a8f_1_166"/>
          <p:cNvSpPr txBox="1"/>
          <p:nvPr/>
        </p:nvSpPr>
        <p:spPr>
          <a:xfrm>
            <a:off x="614150" y="287270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</a:t>
            </a:r>
            <a:endParaRPr/>
          </a:p>
        </p:txBody>
      </p:sp>
      <p:sp>
        <p:nvSpPr>
          <p:cNvPr id="345" name="Google Shape;345;g103cff00a8f_1_166"/>
          <p:cNvSpPr txBox="1"/>
          <p:nvPr/>
        </p:nvSpPr>
        <p:spPr>
          <a:xfrm>
            <a:off x="627050" y="3260425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</a:t>
            </a:r>
            <a:endParaRPr/>
          </a:p>
        </p:txBody>
      </p:sp>
      <p:sp>
        <p:nvSpPr>
          <p:cNvPr id="346" name="Google Shape;346;g103cff00a8f_1_166"/>
          <p:cNvSpPr txBox="1"/>
          <p:nvPr/>
        </p:nvSpPr>
        <p:spPr>
          <a:xfrm>
            <a:off x="627050" y="4077563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4</a:t>
            </a:r>
            <a:endParaRPr/>
          </a:p>
        </p:txBody>
      </p:sp>
      <p:sp>
        <p:nvSpPr>
          <p:cNvPr id="347" name="Google Shape;347;g103cff00a8f_1_166"/>
          <p:cNvSpPr txBox="1"/>
          <p:nvPr/>
        </p:nvSpPr>
        <p:spPr>
          <a:xfrm>
            <a:off x="614150" y="3630888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</a:t>
            </a:r>
            <a:endParaRPr/>
          </a:p>
        </p:txBody>
      </p:sp>
      <p:sp>
        <p:nvSpPr>
          <p:cNvPr id="348" name="Google Shape;348;g103cff00a8f_1_166"/>
          <p:cNvSpPr txBox="1"/>
          <p:nvPr/>
        </p:nvSpPr>
        <p:spPr>
          <a:xfrm>
            <a:off x="398450" y="5224675"/>
            <a:ext cx="7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2000</a:t>
            </a:r>
            <a:endParaRPr/>
          </a:p>
        </p:txBody>
      </p:sp>
      <p:sp>
        <p:nvSpPr>
          <p:cNvPr id="349" name="Google Shape;349;g103cff00a8f_1_166"/>
          <p:cNvSpPr txBox="1"/>
          <p:nvPr/>
        </p:nvSpPr>
        <p:spPr>
          <a:xfrm>
            <a:off x="798400" y="1673825"/>
            <a:ext cx="79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/>
              <a:t>The next measures overwrite the latest ones when the database is full.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aea699a6_0_4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" name="Google Shape;170;g104aea699a6_0_4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71" name="Google Shape;171;g104aea699a6_0_4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72" name="Google Shape;172;g104aea699a6_0_4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173" name="Google Shape;173;g104aea699a6_0_4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Table of Contents</a:t>
            </a:r>
            <a:endParaRPr/>
          </a:p>
        </p:txBody>
      </p:sp>
      <p:sp>
        <p:nvSpPr>
          <p:cNvPr id="174" name="Google Shape;174;g104aea699a6_0_40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Overview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➢"/>
            </a:pPr>
            <a:r>
              <a:rPr lang="es-ES" sz="2000">
                <a:latin typeface="Georgia"/>
                <a:ea typeface="Georgia"/>
                <a:cs typeface="Georgia"/>
                <a:sym typeface="Georgia"/>
              </a:rPr>
              <a:t>Requirements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➢"/>
            </a:pPr>
            <a:r>
              <a:rPr lang="es-ES" sz="2000">
                <a:latin typeface="Georgia"/>
                <a:ea typeface="Georgia"/>
                <a:cs typeface="Georgia"/>
                <a:sym typeface="Georgia"/>
              </a:rPr>
              <a:t>Use-Case Diagram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➢"/>
            </a:pPr>
            <a:r>
              <a:rPr lang="es-ES" sz="2000">
                <a:latin typeface="Georgia"/>
                <a:ea typeface="Georgia"/>
                <a:cs typeface="Georgia"/>
                <a:sym typeface="Georgia"/>
              </a:rPr>
              <a:t>Main Block Diagram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➢"/>
            </a:pPr>
            <a:r>
              <a:rPr lang="es-ES" sz="2000">
                <a:latin typeface="Georgia"/>
                <a:ea typeface="Georgia"/>
                <a:cs typeface="Georgia"/>
                <a:sym typeface="Georgia"/>
              </a:rPr>
              <a:t>Internal Block Diagram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➢"/>
            </a:pPr>
            <a:r>
              <a:rPr lang="es-ES" sz="2000">
                <a:latin typeface="Georgia"/>
                <a:ea typeface="Georgia"/>
                <a:cs typeface="Georgia"/>
                <a:sym typeface="Georgia"/>
              </a:rPr>
              <a:t>Interfaces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Network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Sensors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❖"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Machine Learning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All code available at </a:t>
            </a:r>
            <a:r>
              <a:rPr i="1" lang="es-E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github.com/guipenedo/factory-of-the-future/</a:t>
            </a:r>
            <a:endParaRPr i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3cff00a8f_1_174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g103cff00a8f_1_174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56" name="Google Shape;356;g103cff00a8f_1_174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57" name="Google Shape;357;g103cff00a8f_1_174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58" name="Google Shape;358;g103cff00a8f_1_174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</a:t>
            </a:r>
            <a:r>
              <a:rPr lang="es-ES"/>
              <a:t>factory_comm</a:t>
            </a:r>
            <a:endParaRPr/>
          </a:p>
        </p:txBody>
      </p:sp>
      <p:sp>
        <p:nvSpPr>
          <p:cNvPr id="359" name="Google Shape;359;g103cff00a8f_1_174"/>
          <p:cNvSpPr txBox="1"/>
          <p:nvPr>
            <p:ph idx="2" type="body"/>
          </p:nvPr>
        </p:nvSpPr>
        <p:spPr>
          <a:xfrm>
            <a:off x="407000" y="1457300"/>
            <a:ext cx="9015900" cy="5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Manages communication between Dashboard, Factories and Machine Learning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trigger_alarm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	Instructs all factories to activate their alarm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sendcommand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	Send command to a factory sensor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listPeripherals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For a given factory, lists the available sensors/actuators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getPrediction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	Demands a prediction from the ML module and prints it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3cff00a8f_1_18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5" name="Google Shape;365;g103cff00a8f_1_18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66" name="Google Shape;366;g103cff00a8f_1_18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67" name="Google Shape;367;g103cff00a8f_1_18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68" name="Google Shape;368;g103cff00a8f_1_18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</a:t>
            </a:r>
            <a:r>
              <a:rPr lang="es-ES"/>
              <a:t>factory_data</a:t>
            </a:r>
            <a:endParaRPr/>
          </a:p>
        </p:txBody>
      </p:sp>
      <p:sp>
        <p:nvSpPr>
          <p:cNvPr id="369" name="Google Shape;369;g103cff00a8f_1_182"/>
          <p:cNvSpPr txBox="1"/>
          <p:nvPr>
            <p:ph idx="2" type="body"/>
          </p:nvPr>
        </p:nvSpPr>
        <p:spPr>
          <a:xfrm>
            <a:off x="407000" y="1457300"/>
            <a:ext cx="9015900" cy="5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Manages communication between Dashboard, Factories and Machine Learning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downloadhistory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	Download factory data into a text file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showhistory</a:t>
            </a:r>
            <a:endParaRPr b="1" sz="25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Shows the downloaded text file in the interface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3cff00a8f_1_194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5" name="Google Shape;375;g103cff00a8f_1_194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76" name="Google Shape;376;g103cff00a8f_1_194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77" name="Google Shape;377;g103cff00a8f_1_194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78" name="Google Shape;378;g103cff00a8f_1_194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</a:t>
            </a:r>
            <a:r>
              <a:rPr lang="es-ES"/>
              <a:t>listing</a:t>
            </a:r>
            <a:endParaRPr/>
          </a:p>
        </p:txBody>
      </p:sp>
      <p:sp>
        <p:nvSpPr>
          <p:cNvPr id="379" name="Google Shape;379;g103cff00a8f_1_194"/>
          <p:cNvSpPr txBox="1"/>
          <p:nvPr>
            <p:ph idx="2" type="body"/>
          </p:nvPr>
        </p:nvSpPr>
        <p:spPr>
          <a:xfrm>
            <a:off x="407000" y="1457300"/>
            <a:ext cx="9015900" cy="5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Lists the factories as well as their alarm state.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listFactories</a:t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	Shows the current factories connected to the network.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listAlarms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For all the current connected factories, display the current state of their alarms (ON, OFF).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3cff00a8f_1_214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5" name="Google Shape;385;g103cff00a8f_1_214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86" name="Google Shape;386;g103cff00a8f_1_214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387" name="Google Shape;387;g103cff00a8f_1_214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88" name="Google Shape;388;g103cff00a8f_1_214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Dashboard - plot</a:t>
            </a:r>
            <a:endParaRPr/>
          </a:p>
        </p:txBody>
      </p:sp>
      <p:sp>
        <p:nvSpPr>
          <p:cNvPr id="389" name="Google Shape;389;g103cff00a8f_1_214"/>
          <p:cNvSpPr txBox="1"/>
          <p:nvPr>
            <p:ph idx="2" type="body"/>
          </p:nvPr>
        </p:nvSpPr>
        <p:spPr>
          <a:xfrm>
            <a:off x="407000" y="1457300"/>
            <a:ext cx="9015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28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s-ES" sz="2500">
                <a:solidFill>
                  <a:schemeClr val="dk1"/>
                </a:solidFill>
              </a:rPr>
              <a:t>Provides plotted information of the sensors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</a:rPr>
              <a:t>plot_sensors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s-ES" sz="2500">
                <a:solidFill>
                  <a:schemeClr val="dk1"/>
                </a:solidFill>
              </a:rPr>
              <a:t>Plots the latest information of all the sensors within a factory using </a:t>
            </a:r>
            <a:r>
              <a:rPr b="1" lang="es-ES" sz="2500">
                <a:solidFill>
                  <a:schemeClr val="dk1"/>
                </a:solidFill>
              </a:rPr>
              <a:t>gnu_plot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390" name="Google Shape;390;g103cff00a8f_1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538" y="3283225"/>
            <a:ext cx="5582824" cy="306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4aea699a6_0_168"/>
          <p:cNvSpPr txBox="1"/>
          <p:nvPr>
            <p:ph type="title"/>
          </p:nvPr>
        </p:nvSpPr>
        <p:spPr>
          <a:xfrm>
            <a:off x="681023" y="2179325"/>
            <a:ext cx="4901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Sensors &amp; Actuators</a:t>
            </a:r>
            <a:endParaRPr/>
          </a:p>
        </p:txBody>
      </p:sp>
      <p:sp>
        <p:nvSpPr>
          <p:cNvPr id="396" name="Google Shape;396;g104aea699a6_0_168"/>
          <p:cNvSpPr txBox="1"/>
          <p:nvPr>
            <p:ph idx="1" type="body"/>
          </p:nvPr>
        </p:nvSpPr>
        <p:spPr>
          <a:xfrm>
            <a:off x="681062" y="2879725"/>
            <a:ext cx="81099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/>
              <a:t>Fernando, </a:t>
            </a:r>
            <a:r>
              <a:rPr lang="es-ES"/>
              <a:t>Neel, </a:t>
            </a:r>
            <a:r>
              <a:rPr lang="es-ES"/>
              <a:t>Tatiana &amp; </a:t>
            </a:r>
            <a:r>
              <a:rPr lang="es-ES"/>
              <a:t>Wendi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5efc3b1f_3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2" name="Google Shape;402;g1065efc3b1f_3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03" name="Google Shape;403;g1065efc3b1f_3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04" name="Google Shape;404;g1065efc3b1f_3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05" name="Google Shape;405;g1065efc3b1f_3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Description of the System</a:t>
            </a:r>
            <a:endParaRPr/>
          </a:p>
        </p:txBody>
      </p:sp>
      <p:sp>
        <p:nvSpPr>
          <p:cNvPr id="406" name="Google Shape;406;g1065efc3b1f_3_0"/>
          <p:cNvSpPr txBox="1"/>
          <p:nvPr>
            <p:ph idx="2" type="body"/>
          </p:nvPr>
        </p:nvSpPr>
        <p:spPr>
          <a:xfrm>
            <a:off x="398450" y="1621200"/>
            <a:ext cx="7047000" cy="4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Each factory is equipped with its own set of sensors and actuators.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Every factory has a BME280 sensor which measures three separate parameters. The data taken from the sensor is transmitted periodically by each factory.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Each factory is equipped with three types of actuators -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ES" sz="2200">
                <a:solidFill>
                  <a:schemeClr val="dk1"/>
                </a:solidFill>
              </a:rPr>
              <a:t>LED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ES" sz="2200">
                <a:solidFill>
                  <a:schemeClr val="dk1"/>
                </a:solidFill>
              </a:rPr>
              <a:t>Relay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ES" sz="2200">
                <a:solidFill>
                  <a:schemeClr val="dk1"/>
                </a:solidFill>
              </a:rPr>
              <a:t>Buzzer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 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407" name="Google Shape;407;g1065efc3b1f_3_0"/>
          <p:cNvPicPr preferRelativeResize="0"/>
          <p:nvPr/>
        </p:nvPicPr>
        <p:blipFill rotWithShape="1">
          <a:blip r:embed="rId3">
            <a:alphaModFix/>
          </a:blip>
          <a:srcRect b="12136" l="0" r="0" t="10066"/>
          <a:stretch/>
        </p:blipFill>
        <p:spPr>
          <a:xfrm>
            <a:off x="7445475" y="3974862"/>
            <a:ext cx="2239150" cy="1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065efc3b1f_3_0"/>
          <p:cNvSpPr txBox="1"/>
          <p:nvPr/>
        </p:nvSpPr>
        <p:spPr>
          <a:xfrm>
            <a:off x="7668200" y="5569050"/>
            <a:ext cx="17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RELAY</a:t>
            </a:r>
            <a:endParaRPr b="1"/>
          </a:p>
        </p:txBody>
      </p:sp>
      <p:pic>
        <p:nvPicPr>
          <p:cNvPr id="409" name="Google Shape;409;g1065efc3b1f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825" y="1819500"/>
            <a:ext cx="55245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065efc3b1f_3_0"/>
          <p:cNvSpPr txBox="1"/>
          <p:nvPr/>
        </p:nvSpPr>
        <p:spPr>
          <a:xfrm>
            <a:off x="7668200" y="3122275"/>
            <a:ext cx="17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LED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5efc3b1f_3_13"/>
          <p:cNvSpPr txBox="1"/>
          <p:nvPr>
            <p:ph idx="2" type="body"/>
          </p:nvPr>
        </p:nvSpPr>
        <p:spPr>
          <a:xfrm>
            <a:off x="398450" y="1637038"/>
            <a:ext cx="6617700" cy="444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The BME280 sensor used here measures the </a:t>
            </a:r>
            <a:r>
              <a:rPr i="1" lang="es-ES" sz="2200">
                <a:solidFill>
                  <a:schemeClr val="dk1"/>
                </a:solidFill>
              </a:rPr>
              <a:t>relative humidity</a:t>
            </a:r>
            <a:r>
              <a:rPr lang="es-ES" sz="2200">
                <a:solidFill>
                  <a:schemeClr val="dk1"/>
                </a:solidFill>
              </a:rPr>
              <a:t>,</a:t>
            </a:r>
            <a:r>
              <a:rPr i="1" lang="es-ES" sz="2200">
                <a:solidFill>
                  <a:schemeClr val="dk1"/>
                </a:solidFill>
              </a:rPr>
              <a:t> barometric pressure </a:t>
            </a:r>
            <a:r>
              <a:rPr lang="es-ES" sz="2200">
                <a:solidFill>
                  <a:schemeClr val="dk1"/>
                </a:solidFill>
              </a:rPr>
              <a:t>and </a:t>
            </a:r>
            <a:r>
              <a:rPr i="1" lang="es-ES" sz="2200">
                <a:solidFill>
                  <a:schemeClr val="dk1"/>
                </a:solidFill>
              </a:rPr>
              <a:t>ambient temperature</a:t>
            </a:r>
            <a:r>
              <a:rPr lang="es-E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This sensor can use the i2C bus or the SPI bus. All the sensors and actuators in the factories have been configured to use the i2C bus.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The sensor data from each factory is transmitted to the other factories and to the dashboard every five seconds.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7" name="Google Shape;417;g1065efc3b1f_3_13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/>
              <a:t>Factory of the Future</a:t>
            </a:r>
            <a:endParaRPr i="1"/>
          </a:p>
        </p:txBody>
      </p:sp>
      <p:sp>
        <p:nvSpPr>
          <p:cNvPr id="418" name="Google Shape;418;g1065efc3b1f_3_13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19" name="Google Shape;419;g1065efc3b1f_3_13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20" name="Google Shape;420;g1065efc3b1f_3_13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/>
              <a:t>07/12/2021</a:t>
            </a:r>
            <a:endParaRPr i="1"/>
          </a:p>
        </p:txBody>
      </p:sp>
      <p:sp>
        <p:nvSpPr>
          <p:cNvPr id="421" name="Google Shape;421;g1065efc3b1f_3_13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Description of the System</a:t>
            </a:r>
            <a:endParaRPr/>
          </a:p>
        </p:txBody>
      </p:sp>
      <p:pic>
        <p:nvPicPr>
          <p:cNvPr id="422" name="Google Shape;422;g1065efc3b1f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363" y="2986835"/>
            <a:ext cx="1720485" cy="17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065efc3b1f_3_13"/>
          <p:cNvSpPr txBox="1"/>
          <p:nvPr/>
        </p:nvSpPr>
        <p:spPr>
          <a:xfrm>
            <a:off x="7637738" y="4851050"/>
            <a:ext cx="17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BME280 Sensor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65efc3b1f_3_25"/>
          <p:cNvSpPr txBox="1"/>
          <p:nvPr>
            <p:ph idx="2" type="body"/>
          </p:nvPr>
        </p:nvSpPr>
        <p:spPr>
          <a:xfrm>
            <a:off x="445050" y="1505700"/>
            <a:ext cx="9015900" cy="47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The LED and Buzzer are utilised when the factory alarm is triggered.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The function </a:t>
            </a:r>
            <a:r>
              <a:rPr b="1" lang="es-ES" sz="2200">
                <a:solidFill>
                  <a:schemeClr val="dk1"/>
                </a:solidFill>
              </a:rPr>
              <a:t>run_alarm() </a:t>
            </a:r>
            <a:r>
              <a:rPr lang="es-ES" sz="2200">
                <a:solidFill>
                  <a:schemeClr val="dk1"/>
                </a:solidFill>
              </a:rPr>
              <a:t>will trigger the alarm for a time period of sixty seconds. The LED and the Buzzer are alternatively switched on and off when the alarm is sounding.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Even if only one factory triggers the alarm, the alarm in all the factories will be triggered simultaneously.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The LED and the Relay also have separate functions to be triggered individually: </a:t>
            </a:r>
            <a:r>
              <a:rPr b="1" lang="es-ES" sz="2200">
                <a:solidFill>
                  <a:schemeClr val="dk1"/>
                </a:solidFill>
              </a:rPr>
              <a:t>set_led_state(short state)</a:t>
            </a:r>
            <a:r>
              <a:rPr lang="es-ES" sz="2200">
                <a:solidFill>
                  <a:schemeClr val="dk1"/>
                </a:solidFill>
              </a:rPr>
              <a:t> and </a:t>
            </a:r>
            <a:r>
              <a:rPr b="1" lang="es-ES" sz="2200">
                <a:solidFill>
                  <a:schemeClr val="dk1"/>
                </a:solidFill>
              </a:rPr>
              <a:t>set_relay_state(short state)</a:t>
            </a:r>
            <a:r>
              <a:rPr lang="es-ES" sz="2200">
                <a:solidFill>
                  <a:schemeClr val="dk1"/>
                </a:solidFill>
              </a:rPr>
              <a:t>. If </a:t>
            </a:r>
            <a:r>
              <a:rPr i="1" lang="es-ES" sz="2200">
                <a:solidFill>
                  <a:schemeClr val="dk1"/>
                </a:solidFill>
              </a:rPr>
              <a:t>state </a:t>
            </a:r>
            <a:r>
              <a:rPr lang="es-ES" sz="2200">
                <a:solidFill>
                  <a:schemeClr val="dk1"/>
                </a:solidFill>
              </a:rPr>
              <a:t>= 0, they are off, else they are on.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30" name="Google Shape;430;g1065efc3b1f_3_25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/>
              <a:t>Factory of the Future</a:t>
            </a:r>
            <a:endParaRPr i="1"/>
          </a:p>
        </p:txBody>
      </p:sp>
      <p:sp>
        <p:nvSpPr>
          <p:cNvPr id="431" name="Google Shape;431;g1065efc3b1f_3_25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32" name="Google Shape;432;g1065efc3b1f_3_25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33" name="Google Shape;433;g1065efc3b1f_3_25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s-ES"/>
              <a:t>07/12/2021</a:t>
            </a:r>
            <a:endParaRPr i="1"/>
          </a:p>
        </p:txBody>
      </p:sp>
      <p:sp>
        <p:nvSpPr>
          <p:cNvPr id="434" name="Google Shape;434;g1065efc3b1f_3_25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Description of the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fc3b800f6_17_23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gcfc3b800f6_17_23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41" name="Google Shape;441;gcfc3b800f6_17_23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42" name="Google Shape;442;gcfc3b800f6_17_23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43" name="Google Shape;443;gcfc3b800f6_17_23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Sensors - Main Principles</a:t>
            </a:r>
            <a:endParaRPr/>
          </a:p>
        </p:txBody>
      </p:sp>
      <p:sp>
        <p:nvSpPr>
          <p:cNvPr id="444" name="Google Shape;444;gcfc3b800f6_17_23"/>
          <p:cNvSpPr txBox="1"/>
          <p:nvPr>
            <p:ph idx="1" type="body"/>
          </p:nvPr>
        </p:nvSpPr>
        <p:spPr>
          <a:xfrm>
            <a:off x="406990" y="1494048"/>
            <a:ext cx="90159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500">
                <a:solidFill>
                  <a:schemeClr val="dk1"/>
                </a:solidFill>
              </a:rPr>
              <a:t>Abstraction of the handling of the sensors and actuators  </a:t>
            </a:r>
            <a:endParaRPr/>
          </a:p>
        </p:txBody>
      </p:sp>
      <p:sp>
        <p:nvSpPr>
          <p:cNvPr id="445" name="Google Shape;445;gcfc3b800f6_17_23"/>
          <p:cNvSpPr txBox="1"/>
          <p:nvPr>
            <p:ph idx="2" type="body"/>
          </p:nvPr>
        </p:nvSpPr>
        <p:spPr>
          <a:xfrm>
            <a:off x="445040" y="2080173"/>
            <a:ext cx="9015900" cy="4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Enable the raspberry I2C bus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Enable the raspberry inputs and outputs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Define the architecture of the Factory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Initialization of the sensors of the factory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Initialization of the actuators of the factory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Read Data from sensors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Offer the sensor data as a service.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Receive Commands from the interfaces to drive actuators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Enable and program the Alarm (LED and Buzzer)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>
                <a:solidFill>
                  <a:schemeClr val="dk1"/>
                </a:solidFill>
              </a:rPr>
              <a:t>Check the presence of sensor and actuators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fc3b800f6_9_1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1" name="Google Shape;451;gcfc3b800f6_9_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52" name="Google Shape;452;gcfc3b800f6_9_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53" name="Google Shape;453;gcfc3b800f6_9_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54" name="Google Shape;454;gcfc3b800f6_9_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ES"/>
              <a:t>Functions &amp; Interfaces</a:t>
            </a:r>
            <a:endParaRPr/>
          </a:p>
        </p:txBody>
      </p:sp>
      <p:sp>
        <p:nvSpPr>
          <p:cNvPr id="455" name="Google Shape;455;gcfc3b800f6_9_1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graphicFrame>
        <p:nvGraphicFramePr>
          <p:cNvPr id="456" name="Google Shape;456;gcfc3b800f6_9_1"/>
          <p:cNvGraphicFramePr/>
          <p:nvPr/>
        </p:nvGraphicFramePr>
        <p:xfrm>
          <a:off x="0" y="12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{79AF3506-B145-4820-BDE6-180610EE96E4}</a:tableStyleId>
              </a:tblPr>
              <a:tblGrid>
                <a:gridCol w="450125"/>
                <a:gridCol w="4347250"/>
                <a:gridCol w="2159150"/>
                <a:gridCol w="2902175"/>
              </a:tblGrid>
              <a:tr h="44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Rq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 Use Case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Functions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Command (handle_command())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33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1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It is possible to drive the GPIO remotely.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set_led_state();  set_relay_state()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CMD_SET_RELAY_STATE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2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It is possible to control the actuators remotely.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set_led_state(); set_relay_state()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CMD_SET_LED_STATE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5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An alarm is sent to the system that makes the request to trigger the alarm.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trigger_factory_alarm()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CMD_TRIGGER_ALARM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6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Each factory has at least the following information: temperature, pressure, humidity.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read_sensor_data();  store_sensor_data()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-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7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Each factory has at least two actuators: led, relay.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has_led(); has_relay()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CMD_GET_PERIPHERALS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8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The factories communicate with each other every 5 seconds: temperature, humidity, pressure.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broadcast_sensor_data()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CMD_SEND_SENSOR_DATA; CMD_SEND_SENSOR_HISTORY_FILE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9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The factories have a service that communicate the list of available sensors.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has_sensors()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/>
                        <a:t>CMD_GET_PERIPHERALS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/>
          <p:nvPr>
            <p:ph type="title"/>
          </p:nvPr>
        </p:nvSpPr>
        <p:spPr>
          <a:xfrm>
            <a:off x="681037" y="2179320"/>
            <a:ext cx="4126489" cy="501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General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fc3b800f6_9_18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2" name="Google Shape;462;gcfc3b800f6_9_18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63" name="Google Shape;463;gcfc3b800f6_9_18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64" name="Google Shape;464;gcfc3b800f6_9_18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65" name="Google Shape;465;gcfc3b800f6_9_18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Initialization</a:t>
            </a:r>
            <a:endParaRPr/>
          </a:p>
        </p:txBody>
      </p:sp>
      <p:sp>
        <p:nvSpPr>
          <p:cNvPr id="466" name="Google Shape;466;gcfc3b800f6_9_18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➔"/>
            </a:pPr>
            <a:r>
              <a:rPr lang="es-ES" sz="2500">
                <a:solidFill>
                  <a:schemeClr val="dk1"/>
                </a:solidFill>
              </a:rPr>
              <a:t>Start TCP server</a:t>
            </a:r>
            <a:br>
              <a:rPr lang="es-ES" sz="2500">
                <a:solidFill>
                  <a:schemeClr val="dk1"/>
                </a:solidFill>
              </a:rPr>
            </a:br>
            <a:r>
              <a:rPr lang="es-ES" sz="2200">
                <a:solidFill>
                  <a:schemeClr val="dk1"/>
                </a:solidFill>
              </a:rPr>
              <a:t>accept_tcp_connections_non_blocking(handle_command, &amp;server_thread);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➔"/>
            </a:pPr>
            <a:r>
              <a:rPr lang="es-ES" sz="2500">
                <a:solidFill>
                  <a:schemeClr val="dk1"/>
                </a:solidFill>
              </a:rPr>
              <a:t>Initialize the sensors and data buffer</a:t>
            </a:r>
            <a:endParaRPr sz="2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init_sensor();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init_sensor_data_buffer(&amp;sensor_history);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➔"/>
            </a:pPr>
            <a:r>
              <a:rPr lang="es-ES" sz="2500">
                <a:solidFill>
                  <a:schemeClr val="dk1"/>
                </a:solidFill>
              </a:rPr>
              <a:t>Connect to the Dashboard &amp; get factory ID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</a:rPr>
              <a:t>connect_to_dashboard(dashboardAddr, &amp;host_list, &amp;fact_ID, 1);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➔"/>
            </a:pPr>
            <a:r>
              <a:rPr lang="es-ES" sz="2500">
                <a:solidFill>
                  <a:schemeClr val="dk1"/>
                </a:solidFill>
              </a:rPr>
              <a:t>Check sensors &amp; alarm state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➔"/>
            </a:pPr>
            <a:r>
              <a:rPr lang="es-ES" sz="2500">
                <a:solidFill>
                  <a:schemeClr val="dk1"/>
                </a:solidFill>
              </a:rPr>
              <a:t>Broadcast and store sensor data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…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fc3b800f6_9_29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2" name="Google Shape;472;gcfc3b800f6_9_29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73" name="Google Shape;473;gcfc3b800f6_9_29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74" name="Google Shape;474;gcfc3b800f6_9_29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75" name="Google Shape;475;gcfc3b800f6_9_29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Data Structure</a:t>
            </a:r>
            <a:endParaRPr/>
          </a:p>
        </p:txBody>
      </p:sp>
      <p:sp>
        <p:nvSpPr>
          <p:cNvPr id="476" name="Google Shape;476;gcfc3b800f6_9_29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s-ES" sz="2500">
                <a:solidFill>
                  <a:schemeClr val="dk1"/>
                </a:solidFill>
              </a:rPr>
              <a:t>Transmitted to the Dashboard and each factory every 5 seconds through broadcast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s-ES" sz="2500">
                <a:solidFill>
                  <a:schemeClr val="dk1"/>
                </a:solidFill>
              </a:rPr>
              <a:t>Stored locally in sensor_history.dat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❖"/>
            </a:pPr>
            <a:r>
              <a:rPr lang="es-ES" sz="2500">
                <a:solidFill>
                  <a:schemeClr val="dk1"/>
                </a:solidFill>
              </a:rPr>
              <a:t>File with all past data is transmitted to </a:t>
            </a:r>
            <a:r>
              <a:rPr lang="es-ES" sz="2500">
                <a:solidFill>
                  <a:schemeClr val="dk1"/>
                </a:solidFill>
              </a:rPr>
              <a:t>the Dashboard or the Machine Learning Manager upon request (network)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500">
                <a:solidFill>
                  <a:schemeClr val="dk1"/>
                </a:solidFill>
              </a:rPr>
              <a:t>typedef struct SensorData {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500">
                <a:solidFill>
                  <a:schemeClr val="dk1"/>
                </a:solidFill>
              </a:rPr>
              <a:t>    time_t time;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500">
                <a:solidFill>
                  <a:schemeClr val="dk1"/>
                </a:solidFill>
              </a:rPr>
              <a:t>    double temperature, humidity, pressure;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500">
                <a:solidFill>
                  <a:schemeClr val="dk1"/>
                </a:solidFill>
              </a:rPr>
              <a:t>} SensorData;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302227db_10_0"/>
          <p:cNvSpPr txBox="1"/>
          <p:nvPr>
            <p:ph idx="2" type="body"/>
          </p:nvPr>
        </p:nvSpPr>
        <p:spPr>
          <a:xfrm>
            <a:off x="406990" y="1625573"/>
            <a:ext cx="9015900" cy="42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Enabling the raspberry I2C</a:t>
            </a:r>
            <a:endParaRPr sz="2500">
              <a:solidFill>
                <a:schemeClr val="dk1"/>
              </a:solidFill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Only uses two wires Serial Clock (or SCL) and Serial Data (or SDA)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s-ES" sz="1900">
                <a:highlight>
                  <a:srgbClr val="FFFFFF"/>
                </a:highlight>
              </a:rPr>
              <a:t>- </a:t>
            </a: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The SCL wire is the clock signal that synchronizes the data transfer between devices on the I2C bus and is generated by the master device. 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s-ES" sz="1900">
                <a:highlight>
                  <a:srgbClr val="FFFFFF"/>
                </a:highlight>
              </a:rPr>
              <a:t>-  </a:t>
            </a: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The other wire is the SDA line that carries the dat</a:t>
            </a:r>
            <a:r>
              <a:rPr lang="es-ES" sz="1900">
                <a:highlight>
                  <a:srgbClr val="FFFFFF"/>
                </a:highlight>
              </a:rPr>
              <a:t>a</a:t>
            </a: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Supports multiple masters and multiple slaves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s-ES" sz="1900">
                <a:solidFill>
                  <a:schemeClr val="dk1"/>
                </a:solidFill>
                <a:highlight>
                  <a:srgbClr val="FFFFFF"/>
                </a:highlight>
              </a:rPr>
              <a:t>ACK/NACK bit gives confirmation that each frame is transferred successfully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83" name="Google Shape;483;g106302227db_10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Sensors and </a:t>
            </a:r>
            <a:r>
              <a:rPr lang="es-ES"/>
              <a:t>Actuators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g106302227db_10_0"/>
          <p:cNvPicPr preferRelativeResize="0"/>
          <p:nvPr/>
        </p:nvPicPr>
        <p:blipFill rotWithShape="1">
          <a:blip r:embed="rId3">
            <a:alphaModFix/>
          </a:blip>
          <a:srcRect b="61897" l="0" r="60902" t="0"/>
          <a:stretch/>
        </p:blipFill>
        <p:spPr>
          <a:xfrm>
            <a:off x="3147463" y="4296125"/>
            <a:ext cx="3534974" cy="242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3d4a7e81d_1_9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0" name="Google Shape;490;g103d4a7e81d_1_9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91" name="Google Shape;491;g103d4a7e81d_1_9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492" name="Google Shape;492;g103d4a7e81d_1_9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3" name="Google Shape;493;g103d4a7e81d_1_9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Set up</a:t>
            </a:r>
            <a:endParaRPr/>
          </a:p>
        </p:txBody>
      </p:sp>
      <p:sp>
        <p:nvSpPr>
          <p:cNvPr id="494" name="Google Shape;494;g103d4a7e81d_1_9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Connections</a:t>
            </a:r>
            <a:r>
              <a:rPr lang="es-ES" sz="2500">
                <a:solidFill>
                  <a:schemeClr val="dk1"/>
                </a:solidFill>
              </a:rPr>
              <a:t> diagram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-Raspberry PI3 B+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-1 breadboard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-2 LED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-wires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-3 resistors (220 Ω)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-1 resistor (10 K </a:t>
            </a:r>
            <a:r>
              <a:rPr lang="es-ES" sz="2500">
                <a:solidFill>
                  <a:schemeClr val="dk1"/>
                </a:solidFill>
              </a:rPr>
              <a:t>Ω)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-1 BME280 sensor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-1 relay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-1 buzzer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495" name="Google Shape;495;g103d4a7e81d_1_9"/>
          <p:cNvPicPr preferRelativeResize="0"/>
          <p:nvPr/>
        </p:nvPicPr>
        <p:blipFill rotWithShape="1">
          <a:blip r:embed="rId3">
            <a:alphaModFix/>
          </a:blip>
          <a:srcRect b="26996" l="0" r="46088" t="0"/>
          <a:stretch/>
        </p:blipFill>
        <p:spPr>
          <a:xfrm>
            <a:off x="4090950" y="2018037"/>
            <a:ext cx="5340498" cy="41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fc3b800f6_17_1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1" name="Google Shape;501;gcfc3b800f6_17_1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02" name="Google Shape;502;gcfc3b800f6_17_1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03" name="Google Shape;503;gcfc3b800f6_17_1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04" name="Google Shape;504;gcfc3b800f6_17_1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Set up</a:t>
            </a:r>
            <a:endParaRPr/>
          </a:p>
        </p:txBody>
      </p:sp>
      <p:sp>
        <p:nvSpPr>
          <p:cNvPr id="505" name="Google Shape;505;gcfc3b800f6_17_12"/>
          <p:cNvSpPr txBox="1"/>
          <p:nvPr>
            <p:ph idx="2" type="body"/>
          </p:nvPr>
        </p:nvSpPr>
        <p:spPr>
          <a:xfrm>
            <a:off x="407000" y="1457300"/>
            <a:ext cx="90159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The c</a:t>
            </a:r>
            <a:r>
              <a:rPr lang="es-ES" sz="2500">
                <a:solidFill>
                  <a:schemeClr val="dk1"/>
                </a:solidFill>
              </a:rPr>
              <a:t>onnections are specified in the following figure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506" name="Google Shape;506;gcfc3b800f6_17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425" y="2082625"/>
            <a:ext cx="6191152" cy="40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03d4a7e81d_1_0"/>
          <p:cNvPicPr preferRelativeResize="0"/>
          <p:nvPr/>
        </p:nvPicPr>
        <p:blipFill rotWithShape="1">
          <a:blip r:embed="rId3">
            <a:alphaModFix/>
          </a:blip>
          <a:srcRect b="23446" l="0" r="0" t="26466"/>
          <a:stretch/>
        </p:blipFill>
        <p:spPr>
          <a:xfrm rot="5400000">
            <a:off x="5514562" y="3087613"/>
            <a:ext cx="5653076" cy="1887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03d4a7e81d_1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3" name="Google Shape;513;g103d4a7e81d_1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14" name="Google Shape;514;g103d4a7e81d_1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15" name="Google Shape;515;g103d4a7e81d_1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16" name="Google Shape;516;g103d4a7e81d_1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Device availability</a:t>
            </a:r>
            <a:endParaRPr/>
          </a:p>
        </p:txBody>
      </p:sp>
      <p:sp>
        <p:nvSpPr>
          <p:cNvPr id="517" name="Google Shape;517;g103d4a7e81d_1_0"/>
          <p:cNvSpPr txBox="1"/>
          <p:nvPr>
            <p:ph idx="2" type="body"/>
          </p:nvPr>
        </p:nvSpPr>
        <p:spPr>
          <a:xfrm>
            <a:off x="398450" y="1534875"/>
            <a:ext cx="7162500" cy="4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The system </a:t>
            </a:r>
            <a:r>
              <a:rPr lang="es-ES" sz="2500">
                <a:solidFill>
                  <a:schemeClr val="dk1"/>
                </a:solidFill>
              </a:rPr>
              <a:t>requires</a:t>
            </a:r>
            <a:r>
              <a:rPr lang="es-ES" sz="2500">
                <a:solidFill>
                  <a:schemeClr val="dk1"/>
                </a:solidFill>
              </a:rPr>
              <a:t> that </a:t>
            </a:r>
            <a:r>
              <a:rPr lang="es-ES" sz="2500">
                <a:solidFill>
                  <a:schemeClr val="dk1"/>
                </a:solidFill>
              </a:rPr>
              <a:t>Factories shall be capable of giving their list of available sensors/actuators (</a:t>
            </a:r>
            <a:r>
              <a:rPr i="1" lang="es-ES" sz="2500">
                <a:solidFill>
                  <a:schemeClr val="dk1"/>
                </a:solidFill>
              </a:rPr>
              <a:t>req 6</a:t>
            </a:r>
            <a:r>
              <a:rPr lang="es-ES" sz="2500">
                <a:solidFill>
                  <a:schemeClr val="dk1"/>
                </a:solidFill>
              </a:rPr>
              <a:t>).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In order to update this list, a service is provided to check the availability of the sensors and actuators currently connected to the factory.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s-ES" sz="2500">
                <a:solidFill>
                  <a:schemeClr val="dk1"/>
                </a:solidFill>
              </a:rPr>
              <a:t>has_sensors()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s-ES" sz="2500">
                <a:solidFill>
                  <a:schemeClr val="dk1"/>
                </a:solidFill>
              </a:rPr>
              <a:t>has_led()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b="1" lang="es-ES" sz="2500">
                <a:solidFill>
                  <a:schemeClr val="dk1"/>
                </a:solidFill>
              </a:rPr>
              <a:t>has_relay()</a:t>
            </a:r>
            <a:endParaRPr b="1"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32a07840a_3_9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3" name="Google Shape;523;g1032a07840a_3_9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24" name="Google Shape;524;g1032a07840a_3_9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25" name="Google Shape;525;g1032a07840a_3_9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26" name="Google Shape;526;g1032a07840a_3_9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Device</a:t>
            </a:r>
            <a:r>
              <a:rPr lang="es-ES"/>
              <a:t> availability  - LED</a:t>
            </a:r>
            <a:endParaRPr/>
          </a:p>
        </p:txBody>
      </p:sp>
      <p:sp>
        <p:nvSpPr>
          <p:cNvPr id="527" name="Google Shape;527;g1032a07840a_3_9"/>
          <p:cNvSpPr txBox="1"/>
          <p:nvPr>
            <p:ph idx="2" type="body"/>
          </p:nvPr>
        </p:nvSpPr>
        <p:spPr>
          <a:xfrm>
            <a:off x="398450" y="1484825"/>
            <a:ext cx="89496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Reading</a:t>
            </a:r>
            <a:r>
              <a:rPr lang="es-ES" sz="2500">
                <a:solidFill>
                  <a:schemeClr val="dk1"/>
                </a:solidFill>
              </a:rPr>
              <a:t> a </a:t>
            </a:r>
            <a:r>
              <a:rPr lang="es-ES" sz="2500">
                <a:solidFill>
                  <a:schemeClr val="dk1"/>
                </a:solidFill>
              </a:rPr>
              <a:t>disconnected</a:t>
            </a:r>
            <a:r>
              <a:rPr lang="es-ES" sz="2500">
                <a:solidFill>
                  <a:schemeClr val="dk1"/>
                </a:solidFill>
              </a:rPr>
              <a:t> pin will return unstable values that will oscillate between 0 and 1.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An external pull-down resistor is implemented in the LED actuator, to ensure a constant value of 0 in this pin when the LED is correctly connected.</a:t>
            </a:r>
            <a:endParaRPr b="1"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528" name="Google Shape;528;g1032a07840a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75" y="3725225"/>
            <a:ext cx="3232125" cy="28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032a07840a_3_9"/>
          <p:cNvSpPr txBox="1"/>
          <p:nvPr/>
        </p:nvSpPr>
        <p:spPr>
          <a:xfrm>
            <a:off x="5030525" y="4259225"/>
            <a:ext cx="406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Note that depending on the nature of the failure this system may not detect the disconnection.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32a07840a_3_22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5" name="Google Shape;535;g1032a07840a_3_22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36" name="Google Shape;536;g1032a07840a_3_22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37" name="Google Shape;537;g1032a07840a_3_22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38" name="Google Shape;538;g1032a07840a_3_22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Device availability  - RELAY</a:t>
            </a:r>
            <a:endParaRPr/>
          </a:p>
        </p:txBody>
      </p:sp>
      <p:sp>
        <p:nvSpPr>
          <p:cNvPr id="539" name="Google Shape;539;g1032a07840a_3_22"/>
          <p:cNvSpPr txBox="1"/>
          <p:nvPr>
            <p:ph idx="2" type="body"/>
          </p:nvPr>
        </p:nvSpPr>
        <p:spPr>
          <a:xfrm>
            <a:off x="398450" y="1534875"/>
            <a:ext cx="89496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A similar approach is used with the relay, however </a:t>
            </a:r>
            <a:r>
              <a:rPr lang="es-ES" sz="2500">
                <a:solidFill>
                  <a:schemeClr val="dk1"/>
                </a:solidFill>
              </a:rPr>
              <a:t>in</a:t>
            </a:r>
            <a:r>
              <a:rPr lang="es-ES" sz="2500">
                <a:solidFill>
                  <a:schemeClr val="dk1"/>
                </a:solidFill>
              </a:rPr>
              <a:t> this case there is a pull up resistor in the wiring of the relay module, so the checking is adjusted to consider a logical 1 as a connected device.</a:t>
            </a:r>
            <a:endParaRPr b="1"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40" name="Google Shape;540;g1032a07840a_3_22"/>
          <p:cNvSpPr txBox="1"/>
          <p:nvPr/>
        </p:nvSpPr>
        <p:spPr>
          <a:xfrm>
            <a:off x="5030525" y="4259225"/>
            <a:ext cx="406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Note that depending on the nature of the failure this system may not detect the disconnection.</a:t>
            </a:r>
            <a:endParaRPr/>
          </a:p>
        </p:txBody>
      </p:sp>
      <p:pic>
        <p:nvPicPr>
          <p:cNvPr id="541" name="Google Shape;541;g1032a07840a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25" y="3248127"/>
            <a:ext cx="3371375" cy="329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32a07840a_3_46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7" name="Google Shape;547;g1032a07840a_3_46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48" name="Google Shape;548;g1032a07840a_3_46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49" name="Google Shape;549;g1032a07840a_3_46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50" name="Google Shape;550;g1032a07840a_3_46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Device availability  - BME280 sensor</a:t>
            </a:r>
            <a:endParaRPr/>
          </a:p>
        </p:txBody>
      </p:sp>
      <p:sp>
        <p:nvSpPr>
          <p:cNvPr id="551" name="Google Shape;551;g1032a07840a_3_46"/>
          <p:cNvSpPr txBox="1"/>
          <p:nvPr>
            <p:ph idx="2" type="body"/>
          </p:nvPr>
        </p:nvSpPr>
        <p:spPr>
          <a:xfrm>
            <a:off x="398450" y="1534875"/>
            <a:ext cx="89496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For the temperature, pressure and humidity sensor, the initialization process offers a variable that indicates the status of the sensor after the initialization.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we take advantage of this to periodically check the sensor availability.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52" name="Google Shape;552;g1032a07840a_3_46"/>
          <p:cNvSpPr txBox="1"/>
          <p:nvPr/>
        </p:nvSpPr>
        <p:spPr>
          <a:xfrm>
            <a:off x="5030525" y="4259225"/>
            <a:ext cx="406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</a:rPr>
              <a:t>Note that the initialization process is time consuming and shall not be used every time a reading is required.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4aea699a6_0_204"/>
          <p:cNvSpPr txBox="1"/>
          <p:nvPr>
            <p:ph type="title"/>
          </p:nvPr>
        </p:nvSpPr>
        <p:spPr>
          <a:xfrm>
            <a:off x="681037" y="2179320"/>
            <a:ext cx="4126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Machine Learning</a:t>
            </a:r>
            <a:endParaRPr/>
          </a:p>
        </p:txBody>
      </p:sp>
      <p:sp>
        <p:nvSpPr>
          <p:cNvPr id="558" name="Google Shape;558;g104aea699a6_0_204"/>
          <p:cNvSpPr txBox="1"/>
          <p:nvPr>
            <p:ph idx="1" type="body"/>
          </p:nvPr>
        </p:nvSpPr>
        <p:spPr>
          <a:xfrm>
            <a:off x="681061" y="2879725"/>
            <a:ext cx="77700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/>
              <a:t>Bárbara, Jerzy, Kaavya &amp; </a:t>
            </a:r>
            <a:r>
              <a:rPr lang="es-ES"/>
              <a:t>Maanasa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4aea699a6_0_51"/>
          <p:cNvSpPr txBox="1"/>
          <p:nvPr>
            <p:ph idx="3" type="body"/>
          </p:nvPr>
        </p:nvSpPr>
        <p:spPr>
          <a:xfrm>
            <a:off x="435612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5" name="Google Shape;185;g104aea699a6_0_5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86" name="Google Shape;186;g104aea699a6_0_5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87" name="Google Shape;187;g104aea699a6_0_5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188" name="Google Shape;188;g104aea699a6_0_5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Requirements</a:t>
            </a:r>
            <a:endParaRPr/>
          </a:p>
        </p:txBody>
      </p:sp>
      <p:graphicFrame>
        <p:nvGraphicFramePr>
          <p:cNvPr id="189" name="Google Shape;189;g104aea699a6_0_51"/>
          <p:cNvGraphicFramePr/>
          <p:nvPr/>
        </p:nvGraphicFramePr>
        <p:xfrm>
          <a:off x="225238" y="125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{6E2C5627-1D67-44F7-B9FC-88F40A932DA7}</a:tableStyleId>
              </a:tblPr>
              <a:tblGrid>
                <a:gridCol w="530100"/>
                <a:gridCol w="6681050"/>
                <a:gridCol w="216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ES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ID</a:t>
                      </a:r>
                      <a:endParaRPr b="1" i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Requirements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Subsystem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Sensors and actuators shall be driven remotely.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Network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Infrastructure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Alarms shall be triggered in case of threshold violation and </a:t>
                      </a: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last for 60 seconds.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Alarms shall be broadcasted over the network.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Factories shall broadcast sensor data each 5 seconds.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Factories shall implement at least a temperature/pressure/humidity sensor.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Factory</a:t>
                      </a:r>
                      <a:endParaRPr sz="13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Factories shall be capable of giving their list of available sensors/actuators.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Factories shall implement at least an LED and a relay.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 shall store received data.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</a:t>
                      </a:r>
                      <a:endParaRPr sz="13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 shall display sensors data.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Threshold on the measurement shall be adjusted.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 shall display current factories status (actuators, sensors, alarm).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i="1"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Machine learning usage shall provide forecastings about factories sensors values.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Machine Learning</a:t>
                      </a:r>
                      <a:endParaRPr sz="13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4d340b3d2_9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4" name="Google Shape;564;g104d340b3d2_9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65" name="Google Shape;565;g104d340b3d2_9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66" name="Google Shape;566;g104d340b3d2_9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567" name="Google Shape;567;g104d340b3d2_9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Main Principles</a:t>
            </a:r>
            <a:endParaRPr/>
          </a:p>
        </p:txBody>
      </p:sp>
      <p:sp>
        <p:nvSpPr>
          <p:cNvPr id="568" name="Google Shape;568;g104d340b3d2_9_0"/>
          <p:cNvSpPr txBox="1"/>
          <p:nvPr>
            <p:ph idx="2" type="body"/>
          </p:nvPr>
        </p:nvSpPr>
        <p:spPr>
          <a:xfrm>
            <a:off x="256250" y="3796900"/>
            <a:ext cx="9906000" cy="25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•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define in advance the behaviour of the system;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•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use linear regression on the evolution of temperature sensor;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eorgia"/>
              <a:buChar char="•"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give estimates on the different physical values of factories.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9" name="Google Shape;569;g104d340b3d2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02" y="2194026"/>
            <a:ext cx="9257999" cy="121183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04d340b3d2_9_0"/>
          <p:cNvSpPr txBox="1"/>
          <p:nvPr>
            <p:ph idx="2" type="body"/>
          </p:nvPr>
        </p:nvSpPr>
        <p:spPr>
          <a:xfrm>
            <a:off x="-457975" y="1526825"/>
            <a:ext cx="41451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Requirement:</a:t>
            </a:r>
            <a:endParaRPr b="1"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1" name="Google Shape;571;g104d340b3d2_9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6302227db_17_37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7" name="Google Shape;577;g106302227db_17_37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78" name="Google Shape;578;g106302227db_17_37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79" name="Google Shape;579;g106302227db_17_37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580" name="Google Shape;580;g106302227db_17_37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Procedure</a:t>
            </a:r>
            <a:endParaRPr/>
          </a:p>
        </p:txBody>
      </p:sp>
      <p:sp>
        <p:nvSpPr>
          <p:cNvPr id="581" name="Google Shape;581;g106302227db_17_370"/>
          <p:cNvSpPr txBox="1"/>
          <p:nvPr>
            <p:ph idx="2" type="body"/>
          </p:nvPr>
        </p:nvSpPr>
        <p:spPr>
          <a:xfrm>
            <a:off x="445050" y="1900850"/>
            <a:ext cx="90159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Collection;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Preparation;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a model;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the model;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Apply the model/Make predictions.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582" name="Google Shape;582;g106302227db_17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6302227db_17_379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Machine Learning - Data Collection</a:t>
            </a:r>
            <a:endParaRPr/>
          </a:p>
        </p:txBody>
      </p:sp>
      <p:sp>
        <p:nvSpPr>
          <p:cNvPr id="589" name="Google Shape;589;g106302227db_17_379"/>
          <p:cNvSpPr txBox="1"/>
          <p:nvPr>
            <p:ph idx="2" type="body"/>
          </p:nvPr>
        </p:nvSpPr>
        <p:spPr>
          <a:xfrm>
            <a:off x="407000" y="2225000"/>
            <a:ext cx="90159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 and the corresponding t</a:t>
            </a: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emperature;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Set - 18 days, collecting every 10 minutes;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1974 values for training (80% of the data);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eorgia"/>
              <a:buChar char="•"/>
            </a:pPr>
            <a:r>
              <a:rPr lang="es-ES" sz="27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494 values for prediction (20% of the data);</a:t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590" name="Google Shape;590;g106302227db_17_379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1" name="Google Shape;591;g106302227db_17_379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pic>
        <p:nvPicPr>
          <p:cNvPr id="592" name="Google Shape;592;g106302227db_17_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6302227db_17_385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8" name="Google Shape;598;g106302227db_17_385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599" name="Google Shape;599;g106302227db_17_385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00" name="Google Shape;600;g106302227db_17_385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01" name="Google Shape;601;g106302227db_17_385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Data Preparation</a:t>
            </a:r>
            <a:endParaRPr/>
          </a:p>
        </p:txBody>
      </p:sp>
      <p:sp>
        <p:nvSpPr>
          <p:cNvPr id="602" name="Google Shape;602;g106302227db_17_385"/>
          <p:cNvSpPr txBox="1"/>
          <p:nvPr>
            <p:ph idx="2" type="body"/>
          </p:nvPr>
        </p:nvSpPr>
        <p:spPr>
          <a:xfrm>
            <a:off x="2099700" y="5820750"/>
            <a:ext cx="5574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Linear (1st degree) best fit curve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3" name="Google Shape;603;g106302227db_17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25" y="1337149"/>
            <a:ext cx="6591199" cy="43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06302227db_17_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fc3b800f6_2_16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0" name="Google Shape;610;gcfc3b800f6_2_16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11" name="Google Shape;611;gcfc3b800f6_2_16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12" name="Google Shape;612;gcfc3b800f6_2_16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13" name="Google Shape;613;gcfc3b800f6_2_16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Data Preparation</a:t>
            </a:r>
            <a:endParaRPr/>
          </a:p>
        </p:txBody>
      </p:sp>
      <p:sp>
        <p:nvSpPr>
          <p:cNvPr id="614" name="Google Shape;614;gcfc3b800f6_2_16"/>
          <p:cNvSpPr txBox="1"/>
          <p:nvPr>
            <p:ph idx="2" type="body"/>
          </p:nvPr>
        </p:nvSpPr>
        <p:spPr>
          <a:xfrm>
            <a:off x="2120750" y="5841563"/>
            <a:ext cx="598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2nd degree polynomial best fit curve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15" name="Google Shape;615;gcfc3b800f6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050" y="1364249"/>
            <a:ext cx="6451101" cy="42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cfc3b800f6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6302227db_17_395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2" name="Google Shape;622;g106302227db_17_395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23" name="Google Shape;623;g106302227db_17_395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24" name="Google Shape;624;g106302227db_17_395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25" name="Google Shape;625;g106302227db_17_395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Data Preparation</a:t>
            </a:r>
            <a:endParaRPr/>
          </a:p>
        </p:txBody>
      </p:sp>
      <p:sp>
        <p:nvSpPr>
          <p:cNvPr id="626" name="Google Shape;626;g106302227db_17_395"/>
          <p:cNvSpPr txBox="1"/>
          <p:nvPr>
            <p:ph idx="2" type="body"/>
          </p:nvPr>
        </p:nvSpPr>
        <p:spPr>
          <a:xfrm>
            <a:off x="2055575" y="5792738"/>
            <a:ext cx="6416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3rd degree polynomial best fit curve</a:t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7" name="Google Shape;627;g106302227db_17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700" y="1353487"/>
            <a:ext cx="6521650" cy="43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06302227db_17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fc3b800f6_2_38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4" name="Google Shape;634;gcfc3b800f6_2_38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35" name="Google Shape;635;gcfc3b800f6_2_38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36" name="Google Shape;636;gcfc3b800f6_2_38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37" name="Google Shape;637;gcfc3b800f6_2_38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Model flow chart</a:t>
            </a:r>
            <a:endParaRPr/>
          </a:p>
        </p:txBody>
      </p:sp>
      <p:pic>
        <p:nvPicPr>
          <p:cNvPr id="638" name="Google Shape;638;gcfc3b800f6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475" y="1704675"/>
            <a:ext cx="2078025" cy="41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cfc3b800f6_2_38"/>
          <p:cNvSpPr txBox="1"/>
          <p:nvPr/>
        </p:nvSpPr>
        <p:spPr>
          <a:xfrm>
            <a:off x="2063100" y="1887500"/>
            <a:ext cx="13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/>
              <a:t>Input data</a:t>
            </a:r>
            <a:endParaRPr b="1" sz="1600"/>
          </a:p>
        </p:txBody>
      </p:sp>
      <p:sp>
        <p:nvSpPr>
          <p:cNvPr id="640" name="Google Shape;640;gcfc3b800f6_2_38"/>
          <p:cNvSpPr txBox="1"/>
          <p:nvPr/>
        </p:nvSpPr>
        <p:spPr>
          <a:xfrm>
            <a:off x="2206800" y="3409775"/>
            <a:ext cx="102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/>
              <a:t>Training</a:t>
            </a:r>
            <a:endParaRPr b="1" sz="1600"/>
          </a:p>
        </p:txBody>
      </p:sp>
      <p:sp>
        <p:nvSpPr>
          <p:cNvPr id="641" name="Google Shape;641;gcfc3b800f6_2_38"/>
          <p:cNvSpPr txBox="1"/>
          <p:nvPr/>
        </p:nvSpPr>
        <p:spPr>
          <a:xfrm>
            <a:off x="2206800" y="5214975"/>
            <a:ext cx="131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/>
              <a:t>Prediction</a:t>
            </a:r>
            <a:endParaRPr b="1" sz="1600"/>
          </a:p>
        </p:txBody>
      </p:sp>
      <p:pic>
        <p:nvPicPr>
          <p:cNvPr id="642" name="Google Shape;642;gcfc3b800f6_2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6302227db_17_415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`</a:t>
            </a:r>
            <a:endParaRPr/>
          </a:p>
        </p:txBody>
      </p:sp>
      <p:sp>
        <p:nvSpPr>
          <p:cNvPr id="648" name="Google Shape;648;g106302227db_17_415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49" name="Google Shape;649;g106302227db_17_415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50" name="Google Shape;650;g106302227db_17_415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51" name="Google Shape;651;g106302227db_17_415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Choose a model</a:t>
            </a:r>
            <a:endParaRPr/>
          </a:p>
        </p:txBody>
      </p:sp>
      <p:sp>
        <p:nvSpPr>
          <p:cNvPr id="652" name="Google Shape;652;g106302227db_17_415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GSL - GNU Scientific Library: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Linear regression with a constant term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53" name="Google Shape;653;g106302227db_17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075" y="1457300"/>
            <a:ext cx="2515200" cy="245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06302227db_17_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725" y="2765950"/>
            <a:ext cx="3229075" cy="5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106302227db_17_415"/>
          <p:cNvSpPr txBox="1"/>
          <p:nvPr/>
        </p:nvSpPr>
        <p:spPr>
          <a:xfrm>
            <a:off x="1020200" y="4173950"/>
            <a:ext cx="778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latin typeface="Georgia"/>
                <a:ea typeface="Georgia"/>
                <a:cs typeface="Georgia"/>
                <a:sym typeface="Georgia"/>
              </a:rPr>
              <a:t>get_matrix_dims                                  gsl_matrix_alloc load_matrix_from_csv                      gsl_matrix_transpose_memcpy gsl_blas_dgemm                                   gsl_permutation_alloc gsl_linalg_LU_decomp                      </a:t>
            </a:r>
            <a:r>
              <a:rPr b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gsl_linalg_LU_invert gsl_matrix_sub                                     gsl_matrix_get                                      gsl_matrix_scale 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cfc3b800f6_6_36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`</a:t>
            </a:r>
            <a:endParaRPr/>
          </a:p>
        </p:txBody>
      </p:sp>
      <p:sp>
        <p:nvSpPr>
          <p:cNvPr id="661" name="Google Shape;661;gcfc3b800f6_6_36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62" name="Google Shape;662;gcfc3b800f6_6_36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63" name="Google Shape;663;gcfc3b800f6_6_36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64" name="Google Shape;664;gcfc3b800f6_6_36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Choose a model</a:t>
            </a:r>
            <a:endParaRPr/>
          </a:p>
        </p:txBody>
      </p:sp>
      <p:sp>
        <p:nvSpPr>
          <p:cNvPr id="665" name="Google Shape;665;gcfc3b800f6_6_36"/>
          <p:cNvSpPr txBox="1"/>
          <p:nvPr>
            <p:ph idx="2" type="body"/>
          </p:nvPr>
        </p:nvSpPr>
        <p:spPr>
          <a:xfrm>
            <a:off x="407000" y="1457300"/>
            <a:ext cx="90159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GSL - GNU Scientific Library: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Linear regression with a constant term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66" name="Google Shape;666;gcfc3b800f6_6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936" y="2532687"/>
            <a:ext cx="3365625" cy="5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cfc3b800f6_6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965" y="4453125"/>
            <a:ext cx="3791550" cy="8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cfc3b800f6_6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372" y="5564363"/>
            <a:ext cx="2515200" cy="63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cfc3b800f6_6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cfc3b800f6_6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11" y="5506054"/>
            <a:ext cx="1580229" cy="5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cfc3b800f6_6_36"/>
          <p:cNvSpPr txBox="1"/>
          <p:nvPr/>
        </p:nvSpPr>
        <p:spPr>
          <a:xfrm>
            <a:off x="2350625" y="5570288"/>
            <a:ext cx="14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Weights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2" name="Google Shape;672;gcfc3b800f6_6_36"/>
          <p:cNvSpPr txBox="1"/>
          <p:nvPr/>
        </p:nvSpPr>
        <p:spPr>
          <a:xfrm>
            <a:off x="6057550" y="5628175"/>
            <a:ext cx="448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Covariance Matrix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3" name="Google Shape;673;gcfc3b800f6_6_36"/>
          <p:cNvPicPr preferRelativeResize="0"/>
          <p:nvPr/>
        </p:nvPicPr>
        <p:blipFill rotWithShape="1">
          <a:blip r:embed="rId8">
            <a:alphaModFix/>
          </a:blip>
          <a:srcRect b="0" l="2629" r="0" t="0"/>
          <a:stretch/>
        </p:blipFill>
        <p:spPr>
          <a:xfrm>
            <a:off x="2419450" y="3578000"/>
            <a:ext cx="4991000" cy="6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fc3b800f6_4_0"/>
          <p:cNvSpPr txBox="1"/>
          <p:nvPr>
            <p:ph idx="1" type="body"/>
          </p:nvPr>
        </p:nvSpPr>
        <p:spPr>
          <a:xfrm>
            <a:off x="1035175" y="1943025"/>
            <a:ext cx="20514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latin typeface="Georgia"/>
                <a:ea typeface="Georgia"/>
                <a:cs typeface="Georgia"/>
                <a:sym typeface="Georgia"/>
              </a:rPr>
              <a:t>Machine Learning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0" name="Google Shape;680;gcfc3b800f6_4_0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Factory of the Future</a:t>
            </a:r>
            <a:endParaRPr/>
          </a:p>
        </p:txBody>
      </p:sp>
      <p:sp>
        <p:nvSpPr>
          <p:cNvPr id="681" name="Google Shape;681;gcfc3b800f6_4_0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82" name="Google Shape;682;gcfc3b800f6_4_0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683" name="Google Shape;683;gcfc3b800f6_4_0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684" name="Google Shape;684;gcfc3b800f6_4_0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Sequence Diagram - Real time prediction</a:t>
            </a:r>
            <a:endParaRPr/>
          </a:p>
        </p:txBody>
      </p:sp>
      <p:cxnSp>
        <p:nvCxnSpPr>
          <p:cNvPr id="685" name="Google Shape;685;gcfc3b800f6_4_0"/>
          <p:cNvCxnSpPr/>
          <p:nvPr/>
        </p:nvCxnSpPr>
        <p:spPr>
          <a:xfrm>
            <a:off x="2054125" y="2500100"/>
            <a:ext cx="10800" cy="344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gcfc3b800f6_4_0"/>
          <p:cNvCxnSpPr/>
          <p:nvPr/>
        </p:nvCxnSpPr>
        <p:spPr>
          <a:xfrm>
            <a:off x="4909550" y="2500100"/>
            <a:ext cx="10800" cy="344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gcfc3b800f6_4_0"/>
          <p:cNvCxnSpPr/>
          <p:nvPr/>
        </p:nvCxnSpPr>
        <p:spPr>
          <a:xfrm>
            <a:off x="7764975" y="2500388"/>
            <a:ext cx="10800" cy="344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gcfc3b800f6_4_0"/>
          <p:cNvSpPr txBox="1"/>
          <p:nvPr>
            <p:ph idx="1" type="body"/>
          </p:nvPr>
        </p:nvSpPr>
        <p:spPr>
          <a:xfrm>
            <a:off x="4259300" y="1943025"/>
            <a:ext cx="13113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9" name="Google Shape;689;gcfc3b800f6_4_0"/>
          <p:cNvSpPr txBox="1"/>
          <p:nvPr>
            <p:ph idx="1" type="body"/>
          </p:nvPr>
        </p:nvSpPr>
        <p:spPr>
          <a:xfrm>
            <a:off x="7194825" y="1943025"/>
            <a:ext cx="11511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>
                <a:latin typeface="Georgia"/>
                <a:ea typeface="Georgia"/>
                <a:cs typeface="Georgia"/>
                <a:sym typeface="Georgia"/>
              </a:rPr>
              <a:t>Factory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0" name="Google Shape;690;gcfc3b800f6_4_0"/>
          <p:cNvSpPr txBox="1"/>
          <p:nvPr>
            <p:ph idx="1" type="body"/>
          </p:nvPr>
        </p:nvSpPr>
        <p:spPr>
          <a:xfrm>
            <a:off x="2886958" y="2500100"/>
            <a:ext cx="19443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Predict (3,time)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1" name="Google Shape;691;gcfc3b800f6_4_0"/>
          <p:cNvSpPr txBox="1"/>
          <p:nvPr>
            <p:ph idx="1" type="body"/>
          </p:nvPr>
        </p:nvSpPr>
        <p:spPr>
          <a:xfrm>
            <a:off x="5287050" y="3025150"/>
            <a:ext cx="25152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400">
                <a:latin typeface="Georgia"/>
                <a:ea typeface="Georgia"/>
                <a:cs typeface="Georgia"/>
                <a:sym typeface="Georgia"/>
              </a:rPr>
              <a:t>download_history_file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92" name="Google Shape;692;gcfc3b800f6_4_0"/>
          <p:cNvCxnSpPr/>
          <p:nvPr/>
        </p:nvCxnSpPr>
        <p:spPr>
          <a:xfrm>
            <a:off x="2065000" y="3293150"/>
            <a:ext cx="5628300" cy="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gcfc3b800f6_4_0"/>
          <p:cNvCxnSpPr/>
          <p:nvPr/>
        </p:nvCxnSpPr>
        <p:spPr>
          <a:xfrm rot="10800000">
            <a:off x="2124775" y="2876550"/>
            <a:ext cx="28095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gcfc3b800f6_4_0"/>
          <p:cNvCxnSpPr>
            <a:stCxn id="695" idx="2"/>
          </p:cNvCxnSpPr>
          <p:nvPr/>
        </p:nvCxnSpPr>
        <p:spPr>
          <a:xfrm rot="10800000">
            <a:off x="2128875" y="3682750"/>
            <a:ext cx="5641500" cy="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96" name="Google Shape;696;gcfc3b800f6_4_0"/>
          <p:cNvSpPr txBox="1"/>
          <p:nvPr>
            <p:ph idx="1" type="body"/>
          </p:nvPr>
        </p:nvSpPr>
        <p:spPr>
          <a:xfrm>
            <a:off x="3167425" y="3333150"/>
            <a:ext cx="20514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(download file)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5" name="Google Shape;695;gcfc3b800f6_4_0"/>
          <p:cNvSpPr/>
          <p:nvPr/>
        </p:nvSpPr>
        <p:spPr>
          <a:xfrm>
            <a:off x="7705125" y="3267850"/>
            <a:ext cx="130500" cy="4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7" name="Google Shape;697;gcfc3b800f6_4_0"/>
          <p:cNvCxnSpPr/>
          <p:nvPr/>
        </p:nvCxnSpPr>
        <p:spPr>
          <a:xfrm>
            <a:off x="2087900" y="4856475"/>
            <a:ext cx="285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98" name="Google Shape;698;gcfc3b800f6_4_0"/>
          <p:cNvSpPr txBox="1"/>
          <p:nvPr>
            <p:ph idx="1" type="body"/>
          </p:nvPr>
        </p:nvSpPr>
        <p:spPr>
          <a:xfrm>
            <a:off x="3167425" y="4488400"/>
            <a:ext cx="6993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23,49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9" name="Google Shape;699;gcfc3b800f6_4_0"/>
          <p:cNvSpPr/>
          <p:nvPr/>
        </p:nvSpPr>
        <p:spPr>
          <a:xfrm>
            <a:off x="1994125" y="2901875"/>
            <a:ext cx="130500" cy="20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cfc3b800f6_4_0"/>
          <p:cNvSpPr txBox="1"/>
          <p:nvPr>
            <p:ph idx="1" type="body"/>
          </p:nvPr>
        </p:nvSpPr>
        <p:spPr>
          <a:xfrm>
            <a:off x="2175174" y="4488400"/>
            <a:ext cx="1081800" cy="34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s-ES" sz="1000">
                <a:latin typeface="Georgia"/>
                <a:ea typeface="Georgia"/>
                <a:cs typeface="Georgia"/>
                <a:sym typeface="Georgia"/>
              </a:rPr>
              <a:t>Temperature</a:t>
            </a: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1" name="Google Shape;701;gcfc3b800f6_4_0"/>
          <p:cNvSpPr txBox="1"/>
          <p:nvPr>
            <p:ph idx="1" type="body"/>
          </p:nvPr>
        </p:nvSpPr>
        <p:spPr>
          <a:xfrm flipH="1" rot="1641">
            <a:off x="2945213" y="3917421"/>
            <a:ext cx="628500" cy="35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(Fi</a:t>
            </a: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s-ES" sz="15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2" name="Google Shape;702;gcfc3b800f6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gcfc3b800f6_4_0"/>
          <p:cNvCxnSpPr/>
          <p:nvPr/>
        </p:nvCxnSpPr>
        <p:spPr>
          <a:xfrm flipH="1">
            <a:off x="2128775" y="4213850"/>
            <a:ext cx="755400" cy="1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gcfc3b800f6_4_0"/>
          <p:cNvCxnSpPr/>
          <p:nvPr/>
        </p:nvCxnSpPr>
        <p:spPr>
          <a:xfrm>
            <a:off x="2124775" y="3953400"/>
            <a:ext cx="7593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gcfc3b800f6_4_0"/>
          <p:cNvCxnSpPr/>
          <p:nvPr/>
        </p:nvCxnSpPr>
        <p:spPr>
          <a:xfrm>
            <a:off x="2888925" y="3961450"/>
            <a:ext cx="4800" cy="24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aea699a6_0_61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g104aea699a6_0_6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96" name="Google Shape;196;g104aea699a6_0_6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197" name="Google Shape;197;g104aea699a6_0_6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198" name="Google Shape;198;g104aea699a6_0_6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Use-Case Diagram</a:t>
            </a:r>
            <a:endParaRPr/>
          </a:p>
        </p:txBody>
      </p:sp>
      <p:sp>
        <p:nvSpPr>
          <p:cNvPr id="199" name="Google Shape;199;g104aea699a6_0_61"/>
          <p:cNvSpPr txBox="1"/>
          <p:nvPr>
            <p:ph idx="2" type="body"/>
          </p:nvPr>
        </p:nvSpPr>
        <p:spPr>
          <a:xfrm>
            <a:off x="5456500" y="3723875"/>
            <a:ext cx="44496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case diagram of the factory of the future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g104aea699a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00" y="875750"/>
            <a:ext cx="4757749" cy="61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06302227db_17_444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1" name="Google Shape;711;g106302227db_17_444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12" name="Google Shape;712;g106302227db_17_444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13" name="Google Shape;713;g106302227db_17_444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714" name="Google Shape;714;g106302227db_17_444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Real time prediction</a:t>
            </a:r>
            <a:endParaRPr/>
          </a:p>
        </p:txBody>
      </p:sp>
      <p:sp>
        <p:nvSpPr>
          <p:cNvPr id="715" name="Google Shape;715;g106302227db_17_444"/>
          <p:cNvSpPr txBox="1"/>
          <p:nvPr/>
        </p:nvSpPr>
        <p:spPr>
          <a:xfrm>
            <a:off x="1122638" y="5130513"/>
            <a:ext cx="7584600" cy="100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g106302227db_17_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13" y="5441463"/>
            <a:ext cx="73437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106302227db_17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06302227db_17_444"/>
          <p:cNvSpPr txBox="1"/>
          <p:nvPr/>
        </p:nvSpPr>
        <p:spPr>
          <a:xfrm>
            <a:off x="1044750" y="1650175"/>
            <a:ext cx="79968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 3 10 20 30  </a:t>
            </a: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(predict factID hour minute second) -&gt; </a:t>
            </a: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Accepts predict command from dashboard (Network)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function</a:t>
            </a: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 receives_sensor_history_file -&gt; Request and receive history file from factory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function append_factory_data -&gt; Append data to </a:t>
            </a: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existing</a:t>
            </a: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 factory sensor data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s-ES" sz="2100">
                <a:latin typeface="Georgia"/>
                <a:ea typeface="Georgia"/>
                <a:cs typeface="Georgia"/>
                <a:sym typeface="Georgia"/>
              </a:rPr>
              <a:t>function fit -&gt; Train the linear model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function </a:t>
            </a: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predict_temp -&gt; </a:t>
            </a: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redicts the value of temperature for a given factory at the requested time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6302227db_17_426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4" name="Google Shape;724;g106302227db_17_426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25" name="Google Shape;725;g106302227db_17_426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26" name="Google Shape;726;g106302227db_17_426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727" name="Google Shape;727;g106302227db_17_426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Training and evaluation</a:t>
            </a:r>
            <a:endParaRPr/>
          </a:p>
        </p:txBody>
      </p:sp>
      <p:sp>
        <p:nvSpPr>
          <p:cNvPr id="728" name="Google Shape;728;g106302227db_17_426"/>
          <p:cNvSpPr txBox="1"/>
          <p:nvPr>
            <p:ph idx="2" type="body"/>
          </p:nvPr>
        </p:nvSpPr>
        <p:spPr>
          <a:xfrm>
            <a:off x="290425" y="1671000"/>
            <a:ext cx="9033000" cy="4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the features available on </a:t>
            </a:r>
            <a:r>
              <a:rPr b="1"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GSL - GNU Scientific Library, </a:t>
            </a:r>
            <a:r>
              <a:rPr lang="es-E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model was trained to predict the temperatures in 24h range using 80% of collected data.</a:t>
            </a:r>
            <a:endParaRPr b="1"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729" name="Google Shape;729;g106302227db_17_426"/>
          <p:cNvPicPr preferRelativeResize="0"/>
          <p:nvPr/>
        </p:nvPicPr>
        <p:blipFill rotWithShape="1">
          <a:blip r:embed="rId3">
            <a:alphaModFix/>
          </a:blip>
          <a:srcRect b="31586" l="0" r="0" t="0"/>
          <a:stretch/>
        </p:blipFill>
        <p:spPr>
          <a:xfrm>
            <a:off x="2428525" y="2975622"/>
            <a:ext cx="5288324" cy="307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106302227db_17_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cfc3b800f6_2_53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6" name="Google Shape;736;gcfc3b800f6_2_53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37" name="Google Shape;737;gcfc3b800f6_2_53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38" name="Google Shape;738;gcfc3b800f6_2_53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739" name="Google Shape;739;gcfc3b800f6_2_53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Machine Learning - Prediction verification</a:t>
            </a:r>
            <a:endParaRPr/>
          </a:p>
        </p:txBody>
      </p:sp>
      <p:pic>
        <p:nvPicPr>
          <p:cNvPr id="740" name="Google Shape;740;gcfc3b800f6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537841"/>
            <a:ext cx="716280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gcfc3b800f6_2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0075" y="113325"/>
            <a:ext cx="1027200" cy="1004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32a07840a_0_7"/>
          <p:cNvSpPr txBox="1"/>
          <p:nvPr>
            <p:ph type="title"/>
          </p:nvPr>
        </p:nvSpPr>
        <p:spPr>
          <a:xfrm>
            <a:off x="681037" y="2179320"/>
            <a:ext cx="4126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Demo</a:t>
            </a:r>
            <a:endParaRPr/>
          </a:p>
        </p:txBody>
      </p:sp>
      <p:sp>
        <p:nvSpPr>
          <p:cNvPr id="747" name="Google Shape;747;g1032a07840a_0_7"/>
          <p:cNvSpPr txBox="1"/>
          <p:nvPr>
            <p:ph idx="1" type="body"/>
          </p:nvPr>
        </p:nvSpPr>
        <p:spPr>
          <a:xfrm>
            <a:off x="681061" y="2879725"/>
            <a:ext cx="77700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/>
              <a:t>Entire Team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65efc3b1f_7_39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3" name="Google Shape;753;g1065efc3b1f_7_39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54" name="Google Shape;754;g1065efc3b1f_7_39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755" name="Google Shape;755;g1065efc3b1f_7_39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07-12-2021</a:t>
            </a:r>
            <a:endParaRPr/>
          </a:p>
        </p:txBody>
      </p:sp>
      <p:sp>
        <p:nvSpPr>
          <p:cNvPr id="756" name="Google Shape;756;g1065efc3b1f_7_39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DEMO - Connecting all hosts</a:t>
            </a:r>
            <a:endParaRPr/>
          </a:p>
        </p:txBody>
      </p:sp>
      <p:graphicFrame>
        <p:nvGraphicFramePr>
          <p:cNvPr id="757" name="Google Shape;757;g1065efc3b1f_7_39"/>
          <p:cNvGraphicFramePr/>
          <p:nvPr/>
        </p:nvGraphicFramePr>
        <p:xfrm>
          <a:off x="952500" y="146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{6E2C5627-1D67-44F7-B9FC-88F40A932DA7}</a:tableStyleId>
              </a:tblPr>
              <a:tblGrid>
                <a:gridCol w="2667000"/>
                <a:gridCol w="2667000"/>
                <a:gridCol w="266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chemeClr val="lt1"/>
                          </a:solidFill>
                        </a:rPr>
                        <a:t>Instance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chemeClr val="lt1"/>
                          </a:solidFill>
                        </a:rPr>
                        <a:t>Lab ID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solidFill>
                            <a:schemeClr val="lt1"/>
                          </a:solidFill>
                        </a:rPr>
                        <a:t>IP Address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Dashboard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192.168.47.60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Factory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192.168.47.44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Factory 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192.168.47.48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Factory 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192.168.47.50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Factory 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192.168.47.56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ML Module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/>
                        <a:t>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</a:rPr>
                        <a:t>192.168.47.58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8" name="Google Shape;758;g1065efc3b1f_7_39"/>
          <p:cNvSpPr txBox="1"/>
          <p:nvPr/>
        </p:nvSpPr>
        <p:spPr>
          <a:xfrm>
            <a:off x="1147900" y="4709350"/>
            <a:ext cx="56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ES"/>
              <a:t>./dashboard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ES"/>
              <a:t>./factory [dashboard IP]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ES"/>
              <a:t>./ml [dashboard IP]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4aea699a6_0_71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6" name="Google Shape;206;g104aea699a6_0_7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07" name="Google Shape;207;g104aea699a6_0_7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08" name="Google Shape;208;g104aea699a6_0_7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09" name="Google Shape;209;g104aea699a6_0_7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Block Diagram</a:t>
            </a:r>
            <a:endParaRPr/>
          </a:p>
        </p:txBody>
      </p:sp>
      <p:sp>
        <p:nvSpPr>
          <p:cNvPr id="210" name="Google Shape;210;g104aea699a6_0_71"/>
          <p:cNvSpPr txBox="1"/>
          <p:nvPr>
            <p:ph idx="2" type="body"/>
          </p:nvPr>
        </p:nvSpPr>
        <p:spPr>
          <a:xfrm>
            <a:off x="2712613" y="5952375"/>
            <a:ext cx="44808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Block diagram</a:t>
            </a:r>
            <a:r>
              <a:rPr i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a factory of the future</a:t>
            </a:r>
            <a:r>
              <a:rPr lang="es-E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1" name="Google Shape;211;g104aea699a6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88" y="542162"/>
            <a:ext cx="7471826" cy="5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aea699a6_0_81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7" name="Google Shape;217;g104aea699a6_0_8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18" name="Google Shape;218;g104aea699a6_0_8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19" name="Google Shape;219;g104aea699a6_0_8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20" name="Google Shape;220;g104aea699a6_0_8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Internal Block Diagram</a:t>
            </a:r>
            <a:endParaRPr/>
          </a:p>
        </p:txBody>
      </p:sp>
      <p:pic>
        <p:nvPicPr>
          <p:cNvPr id="221" name="Google Shape;221;g104aea699a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00" y="1175775"/>
            <a:ext cx="5972175" cy="51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04aea699a6_0_81"/>
          <p:cNvSpPr txBox="1"/>
          <p:nvPr>
            <p:ph idx="2" type="body"/>
          </p:nvPr>
        </p:nvSpPr>
        <p:spPr>
          <a:xfrm>
            <a:off x="1518775" y="6365750"/>
            <a:ext cx="4480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Internal b</a:t>
            </a:r>
            <a:r>
              <a:rPr i="1" lang="es-ES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lock diagram of the project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aea699a6_0_91"/>
          <p:cNvSpPr txBox="1"/>
          <p:nvPr>
            <p:ph idx="3" type="body"/>
          </p:nvPr>
        </p:nvSpPr>
        <p:spPr>
          <a:xfrm>
            <a:off x="4356576" y="6433565"/>
            <a:ext cx="2515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Factory of the Future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8" name="Google Shape;228;g104aea699a6_0_91"/>
          <p:cNvSpPr txBox="1"/>
          <p:nvPr>
            <p:ph idx="4" type="body"/>
          </p:nvPr>
        </p:nvSpPr>
        <p:spPr>
          <a:xfrm>
            <a:off x="6871335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29" name="Google Shape;229;g104aea699a6_0_91"/>
          <p:cNvSpPr txBox="1"/>
          <p:nvPr>
            <p:ph idx="5" type="body"/>
          </p:nvPr>
        </p:nvSpPr>
        <p:spPr>
          <a:xfrm>
            <a:off x="7852801" y="6433565"/>
            <a:ext cx="186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r>
              <a:rPr lang="es-ES"/>
              <a:t>/</a:t>
            </a:r>
            <a:endParaRPr/>
          </a:p>
        </p:txBody>
      </p:sp>
      <p:sp>
        <p:nvSpPr>
          <p:cNvPr id="230" name="Google Shape;230;g104aea699a6_0_91"/>
          <p:cNvSpPr txBox="1"/>
          <p:nvPr>
            <p:ph idx="6" type="body"/>
          </p:nvPr>
        </p:nvSpPr>
        <p:spPr>
          <a:xfrm>
            <a:off x="7061961" y="6434138"/>
            <a:ext cx="791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rPr lang="es-ES"/>
              <a:t>07-12-2021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231" name="Google Shape;231;g104aea699a6_0_91"/>
          <p:cNvSpPr txBox="1"/>
          <p:nvPr>
            <p:ph idx="7" type="body"/>
          </p:nvPr>
        </p:nvSpPr>
        <p:spPr>
          <a:xfrm>
            <a:off x="398462" y="457916"/>
            <a:ext cx="9033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/>
              <a:t>Interfaces list</a:t>
            </a:r>
            <a:endParaRPr/>
          </a:p>
        </p:txBody>
      </p:sp>
      <p:graphicFrame>
        <p:nvGraphicFramePr>
          <p:cNvPr id="232" name="Google Shape;232;g104aea699a6_0_91"/>
          <p:cNvGraphicFramePr/>
          <p:nvPr/>
        </p:nvGraphicFramePr>
        <p:xfrm>
          <a:off x="263275" y="129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{6E2C5627-1D67-44F7-B9FC-88F40A932DA7}</a:tableStyleId>
              </a:tblPr>
              <a:tblGrid>
                <a:gridCol w="544825"/>
                <a:gridCol w="1524750"/>
                <a:gridCol w="4825350"/>
                <a:gridCol w="248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ES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ID</a:t>
                      </a:r>
                      <a:endParaRPr b="1" i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Provided to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Purpose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6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Subsystem</a:t>
                      </a:r>
                      <a:endParaRPr b="1" sz="16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N/A</a:t>
                      </a:r>
                      <a:endParaRPr i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close comm. command from a server to all its clients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All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itf1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sensors value history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Factories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interfaces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itf2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sensors/status datas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itf3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Factory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</a:t>
                      </a: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sensors </a:t>
                      </a: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itf4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Factory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new host init; </a:t>
                      </a: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commands (alarm, led, relay); get sensor and actuators list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interfaces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itf5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</a:t>
                      </a: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commands (initialisation, ask for prediction)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itf6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Operator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G.U.I. interactions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itf7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Dashboard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prediction for a specific factory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Machine Learning interfaces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itf8</a:t>
                      </a:r>
                      <a:endParaRPr i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Sensor man.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request for sensor data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Network communications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itf9</a:t>
                      </a:r>
                      <a:endParaRPr i="1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Actuator man.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send order to drive the GPIO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4aea699a6_0_106"/>
          <p:cNvSpPr txBox="1"/>
          <p:nvPr>
            <p:ph type="title"/>
          </p:nvPr>
        </p:nvSpPr>
        <p:spPr>
          <a:xfrm>
            <a:off x="681037" y="2179320"/>
            <a:ext cx="4126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eorgia"/>
              <a:buNone/>
            </a:pPr>
            <a:r>
              <a:rPr lang="es-ES"/>
              <a:t>Network</a:t>
            </a:r>
            <a:endParaRPr/>
          </a:p>
        </p:txBody>
      </p:sp>
      <p:sp>
        <p:nvSpPr>
          <p:cNvPr id="238" name="Google Shape;238;g104aea699a6_0_106"/>
          <p:cNvSpPr txBox="1"/>
          <p:nvPr>
            <p:ph idx="1" type="body"/>
          </p:nvPr>
        </p:nvSpPr>
        <p:spPr>
          <a:xfrm>
            <a:off x="681056" y="2879725"/>
            <a:ext cx="62547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/>
              <a:t>Guilherme, Naël &amp; Yannick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uverture">
  <a:themeElements>
    <a:clrScheme name="ISAE Couleurs Charte">
      <a:dk1>
        <a:srgbClr val="000000"/>
      </a:dk1>
      <a:lt1>
        <a:srgbClr val="FFFFFF"/>
      </a:lt1>
      <a:dk2>
        <a:srgbClr val="929395"/>
      </a:dk2>
      <a:lt2>
        <a:srgbClr val="B1B3B4"/>
      </a:lt2>
      <a:accent1>
        <a:srgbClr val="00AAFF"/>
      </a:accent1>
      <a:accent2>
        <a:srgbClr val="FFED00"/>
      </a:accent2>
      <a:accent3>
        <a:srgbClr val="122372"/>
      </a:accent3>
      <a:accent4>
        <a:srgbClr val="F8B11C"/>
      </a:accent4>
      <a:accent5>
        <a:srgbClr val="9A141B"/>
      </a:accent5>
      <a:accent6>
        <a:srgbClr val="26B0A0"/>
      </a:accent6>
      <a:hlink>
        <a:srgbClr val="97BF0D"/>
      </a:hlink>
      <a:folHlink>
        <a:srgbClr val="B67F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ges contenus">
  <a:themeElements>
    <a:clrScheme name="ISAE Couleurs Charte">
      <a:dk1>
        <a:srgbClr val="000000"/>
      </a:dk1>
      <a:lt1>
        <a:srgbClr val="FFFFFF"/>
      </a:lt1>
      <a:dk2>
        <a:srgbClr val="929395"/>
      </a:dk2>
      <a:lt2>
        <a:srgbClr val="B1B3B4"/>
      </a:lt2>
      <a:accent1>
        <a:srgbClr val="00AAFF"/>
      </a:accent1>
      <a:accent2>
        <a:srgbClr val="FFED00"/>
      </a:accent2>
      <a:accent3>
        <a:srgbClr val="122372"/>
      </a:accent3>
      <a:accent4>
        <a:srgbClr val="F8B11C"/>
      </a:accent4>
      <a:accent5>
        <a:srgbClr val="9A141B"/>
      </a:accent5>
      <a:accent6>
        <a:srgbClr val="26B0A0"/>
      </a:accent6>
      <a:hlink>
        <a:srgbClr val="97BF0D"/>
      </a:hlink>
      <a:folHlink>
        <a:srgbClr val="B67F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os">
  <a:themeElements>
    <a:clrScheme name="ISAE Couleurs Charte">
      <a:dk1>
        <a:srgbClr val="000000"/>
      </a:dk1>
      <a:lt1>
        <a:srgbClr val="FFFFFF"/>
      </a:lt1>
      <a:dk2>
        <a:srgbClr val="929395"/>
      </a:dk2>
      <a:lt2>
        <a:srgbClr val="B1B3B4"/>
      </a:lt2>
      <a:accent1>
        <a:srgbClr val="00AAFF"/>
      </a:accent1>
      <a:accent2>
        <a:srgbClr val="FFED00"/>
      </a:accent2>
      <a:accent3>
        <a:srgbClr val="122372"/>
      </a:accent3>
      <a:accent4>
        <a:srgbClr val="F8B11C"/>
      </a:accent4>
      <a:accent5>
        <a:srgbClr val="9A141B"/>
      </a:accent5>
      <a:accent6>
        <a:srgbClr val="26B0A0"/>
      </a:accent6>
      <a:hlink>
        <a:srgbClr val="97BF0D"/>
      </a:hlink>
      <a:folHlink>
        <a:srgbClr val="B67F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hapitres">
  <a:themeElements>
    <a:clrScheme name="ISAE Couleurs Charte">
      <a:dk1>
        <a:srgbClr val="000000"/>
      </a:dk1>
      <a:lt1>
        <a:srgbClr val="FFFFFF"/>
      </a:lt1>
      <a:dk2>
        <a:srgbClr val="929395"/>
      </a:dk2>
      <a:lt2>
        <a:srgbClr val="B1B3B4"/>
      </a:lt2>
      <a:accent1>
        <a:srgbClr val="00AAFF"/>
      </a:accent1>
      <a:accent2>
        <a:srgbClr val="FFED00"/>
      </a:accent2>
      <a:accent3>
        <a:srgbClr val="122372"/>
      </a:accent3>
      <a:accent4>
        <a:srgbClr val="F8B11C"/>
      </a:accent4>
      <a:accent5>
        <a:srgbClr val="9A141B"/>
      </a:accent5>
      <a:accent6>
        <a:srgbClr val="26B0A0"/>
      </a:accent6>
      <a:hlink>
        <a:srgbClr val="97BF0D"/>
      </a:hlink>
      <a:folHlink>
        <a:srgbClr val="B67F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2021-02-27T11:38:37Z</dcterms:created>
  <dc:creator>lee seungah</dc:creator>
</cp:coreProperties>
</file>